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5"/>
  </p:notesMasterIdLst>
  <p:handoutMasterIdLst>
    <p:handoutMasterId r:id="rId36"/>
  </p:handoutMasterIdLst>
  <p:sldIdLst>
    <p:sldId id="482" r:id="rId2"/>
    <p:sldId id="284" r:id="rId3"/>
    <p:sldId id="488" r:id="rId4"/>
    <p:sldId id="489" r:id="rId5"/>
    <p:sldId id="282" r:id="rId6"/>
    <p:sldId id="297" r:id="rId7"/>
    <p:sldId id="425" r:id="rId8"/>
    <p:sldId id="426" r:id="rId9"/>
    <p:sldId id="428" r:id="rId10"/>
    <p:sldId id="429" r:id="rId11"/>
    <p:sldId id="430" r:id="rId12"/>
    <p:sldId id="432" r:id="rId13"/>
    <p:sldId id="431" r:id="rId14"/>
    <p:sldId id="459" r:id="rId15"/>
    <p:sldId id="330" r:id="rId16"/>
    <p:sldId id="436" r:id="rId17"/>
    <p:sldId id="461" r:id="rId18"/>
    <p:sldId id="427" r:id="rId19"/>
    <p:sldId id="462" r:id="rId20"/>
    <p:sldId id="463" r:id="rId21"/>
    <p:sldId id="464" r:id="rId22"/>
    <p:sldId id="469" r:id="rId23"/>
    <p:sldId id="473" r:id="rId24"/>
    <p:sldId id="474" r:id="rId25"/>
    <p:sldId id="475" r:id="rId26"/>
    <p:sldId id="476" r:id="rId27"/>
    <p:sldId id="477" r:id="rId28"/>
    <p:sldId id="478" r:id="rId29"/>
    <p:sldId id="479" r:id="rId30"/>
    <p:sldId id="483" r:id="rId31"/>
    <p:sldId id="484" r:id="rId32"/>
    <p:sldId id="485" r:id="rId33"/>
    <p:sldId id="486" r:id="rId34"/>
  </p:sldIdLst>
  <p:sldSz cx="9144000" cy="6858000" type="screen4x3"/>
  <p:notesSz cx="7010400" cy="92964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CC"/>
    <a:srgbClr val="FFFFFF"/>
    <a:srgbClr val="FFCCFF"/>
    <a:srgbClr val="B3B3FF"/>
    <a:srgbClr val="9999FF"/>
    <a:srgbClr val="CC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88641" autoAdjust="0"/>
  </p:normalViewPr>
  <p:slideViewPr>
    <p:cSldViewPr>
      <p:cViewPr varScale="1">
        <p:scale>
          <a:sx n="61" d="100"/>
          <a:sy n="61" d="100"/>
        </p:scale>
        <p:origin x="1746" y="78"/>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cs typeface="Arial" panose="020B0604020202020204" pitchFamily="34" charset="0"/>
              </a:defRPr>
            </a:lvl1pPr>
          </a:lstStyle>
          <a:p>
            <a:pPr>
              <a:defRPr/>
            </a:pPr>
            <a:fld id="{498D2A10-B030-4282-8E9A-5694E5BC9FA0}" type="datetimeFigureOut">
              <a:rPr lang="en-US"/>
              <a:pPr>
                <a:defRPr/>
              </a:pPr>
              <a:t>4/26/2020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1397274B-EC7C-41ED-9A16-A8690375C0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94F9DC3-67C9-410F-8483-D188DA6C45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3B9A24-D976-4968-8352-C6790FC33B7C}" type="slidenum">
              <a:rPr lang="en-US" altLang="en-US">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During the Pax Romana, emperors continued to expand</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3B4AC2-741D-4246-BE08-A18B3BCCAD05}" type="slidenum">
              <a:rPr lang="en-US" altLang="en-US">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B7B49C-68D6-49FD-9E84-290C0DC6A07E}" type="slidenum">
              <a:rPr lang="en-US" altLang="en-US">
                <a:latin typeface="Arial" panose="020B0604020202020204" pitchFamily="34" charset="0"/>
              </a:rPr>
              <a:pPr/>
              <a:t>30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E9483D-304D-4B28-BCCE-C253DD091F8D}"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0BB070-C7F0-4A4B-B18F-5FB523FB1AE8}"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D16885-BF6B-4CCD-A584-B10DB5020F17}"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072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180AD89-0C48-4B08-90CB-E5E18A265ABC}"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The Roman Army In addition to their government, the Romans placed great</a:t>
            </a:r>
          </a:p>
          <a:p>
            <a:r>
              <a:rPr lang="en-US" altLang="en-US" smtClean="0">
                <a:latin typeface="Arial" panose="020B0604020202020204" pitchFamily="34" charset="0"/>
              </a:rPr>
              <a:t>value on their military. All citizens who owned land were required to serve in the</a:t>
            </a:r>
          </a:p>
          <a:p>
            <a:r>
              <a:rPr lang="en-US" altLang="en-US" smtClean="0">
                <a:latin typeface="Arial" panose="020B0604020202020204" pitchFamily="34" charset="0"/>
              </a:rPr>
              <a:t>army. Seekers of certain public offices had to perform ten years of military service.</a:t>
            </a:r>
          </a:p>
          <a:p>
            <a:r>
              <a:rPr lang="en-US" altLang="en-US" smtClean="0">
                <a:latin typeface="Arial" panose="020B0604020202020204" pitchFamily="34" charset="0"/>
              </a:rPr>
              <a:t>Roman soldiers were organized into large military units called </a:t>
            </a:r>
            <a:r>
              <a:rPr lang="en-US" altLang="en-US" b="1" smtClean="0">
                <a:latin typeface="Arial" panose="020B0604020202020204" pitchFamily="34" charset="0"/>
              </a:rPr>
              <a:t>legions. The</a:t>
            </a:r>
          </a:p>
          <a:p>
            <a:r>
              <a:rPr lang="en-US" altLang="en-US" smtClean="0">
                <a:latin typeface="Arial" panose="020B0604020202020204" pitchFamily="34" charset="0"/>
              </a:rPr>
              <a:t>Roman legion was made up of some 5,000 heavily armed foot soldiers (infantry).</a:t>
            </a:r>
          </a:p>
          <a:p>
            <a:r>
              <a:rPr lang="en-US" altLang="en-US" smtClean="0">
                <a:latin typeface="Arial" panose="020B0604020202020204" pitchFamily="34" charset="0"/>
              </a:rPr>
              <a:t>A group of soldiers on horseback (cavalry) supported each legion. Legions were</a:t>
            </a:r>
          </a:p>
          <a:p>
            <a:r>
              <a:rPr lang="en-US" altLang="en-US" smtClean="0">
                <a:latin typeface="Arial" panose="020B0604020202020204" pitchFamily="34" charset="0"/>
              </a:rPr>
              <a:t>divided into smaller groups of 80 men, each of which was called a century. The</a:t>
            </a:r>
          </a:p>
          <a:p>
            <a:r>
              <a:rPr lang="en-US" altLang="en-US" smtClean="0">
                <a:latin typeface="Arial" panose="020B0604020202020204" pitchFamily="34" charset="0"/>
              </a:rPr>
              <a:t>military organization and fighting skill of the Roman army were key factors in</a:t>
            </a:r>
          </a:p>
          <a:p>
            <a:r>
              <a:rPr lang="en-US" altLang="en-US" smtClean="0">
                <a:latin typeface="Arial" panose="020B0604020202020204" pitchFamily="34" charset="0"/>
              </a:rPr>
              <a:t>Rome’s rise to greatness.</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D3986C-67D9-4395-8E1E-2E897858628A}"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FB7F2-ACD0-4391-BD3B-09AB0458762D}" type="slidenum">
              <a:rPr lang="en-US" altLang="en-US">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F4F0FC-A180-4168-97C6-AFB19B4617FF}" type="slidenum">
              <a:rPr lang="en-US" altLang="en-US">
                <a:latin typeface="Arial" panose="020B0604020202020204" pitchFamily="34" charset="0"/>
              </a:rPr>
              <a:pPr/>
              <a:t>21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During the Pax Romana, emperors continued to expand</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33EBBD-FBDB-44AE-9F08-273D565CD8DB}" type="slidenum">
              <a:rPr lang="en-US" altLang="en-US">
                <a:latin typeface="Arial" panose="020B0604020202020204" pitchFamily="34" charset="0"/>
              </a:rPr>
              <a:pPr/>
              <a:t>24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89129FD-CCA2-4BC5-AF8F-1A10D2C8C474}"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45F2C57-4B96-4FAB-A800-FDCC609070D6}" type="slidenum">
              <a:rPr lang="en-US" altLang="en-US"/>
              <a:pPr>
                <a:defRPr/>
              </a:pPr>
              <a:t>‹#›</a:t>
            </a:fld>
            <a:endParaRPr lang="en-US" altLang="en-US"/>
          </a:p>
        </p:txBody>
      </p:sp>
    </p:spTree>
    <p:extLst>
      <p:ext uri="{BB962C8B-B14F-4D97-AF65-F5344CB8AC3E}">
        <p14:creationId xmlns:p14="http://schemas.microsoft.com/office/powerpoint/2010/main" val="258666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34877-D096-4E08-AA05-7D05169F4508}" type="datetimeFigureOut">
              <a:rPr lang="en-US"/>
              <a:pPr>
                <a:defRPr/>
              </a:pPr>
              <a:t>4/26/2020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048F1-CB08-4B29-B6CD-D1C7B9ACD686}" type="slidenum">
              <a:rPr lang="en-US" altLang="en-US"/>
              <a:pPr>
                <a:defRPr/>
              </a:pPr>
              <a:t>‹#›</a:t>
            </a:fld>
            <a:endParaRPr lang="en-US" altLang="en-US"/>
          </a:p>
        </p:txBody>
      </p:sp>
    </p:spTree>
    <p:extLst>
      <p:ext uri="{BB962C8B-B14F-4D97-AF65-F5344CB8AC3E}">
        <p14:creationId xmlns:p14="http://schemas.microsoft.com/office/powerpoint/2010/main" val="392353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FD0283-461C-43BD-BEF4-C4908E4B1B3C}"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436BC6EB-A8B2-4EEF-B1F2-8E8648D439EE}" type="slidenum">
              <a:rPr lang="en-US" altLang="en-US"/>
              <a:pPr>
                <a:defRPr/>
              </a:pPr>
              <a:t>‹#›</a:t>
            </a:fld>
            <a:endParaRPr lang="en-US" altLang="en-US"/>
          </a:p>
        </p:txBody>
      </p:sp>
    </p:spTree>
    <p:extLst>
      <p:ext uri="{BB962C8B-B14F-4D97-AF65-F5344CB8AC3E}">
        <p14:creationId xmlns:p14="http://schemas.microsoft.com/office/powerpoint/2010/main" val="802129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C7EB1A3-B523-4467-9173-67D3A8F958F1}" type="datetimeFigureOut">
              <a:rPr lang="en-US"/>
              <a:pPr>
                <a:defRPr/>
              </a:pPr>
              <a:t>4/26/2020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F2057E-701E-4176-9B89-64BC4D63E3A5}" type="slidenum">
              <a:rPr lang="en-US" altLang="en-US"/>
              <a:pPr>
                <a:defRPr/>
              </a:pPr>
              <a:t>‹#›</a:t>
            </a:fld>
            <a:endParaRPr lang="en-US" altLang="en-US"/>
          </a:p>
        </p:txBody>
      </p:sp>
    </p:spTree>
    <p:extLst>
      <p:ext uri="{BB962C8B-B14F-4D97-AF65-F5344CB8AC3E}">
        <p14:creationId xmlns:p14="http://schemas.microsoft.com/office/powerpoint/2010/main" val="48877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7518B78-D022-4C28-89FC-70CA3754AD6D}" type="datetimeFigureOut">
              <a:rPr lang="en-US"/>
              <a:pPr>
                <a:defRPr/>
              </a:pPr>
              <a:t>4/26/2020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98A2F77C-E2B1-4258-BD19-38EA31609C7E}" type="slidenum">
              <a:rPr lang="en-US" altLang="en-US"/>
              <a:pPr>
                <a:defRPr/>
              </a:pPr>
              <a:t>‹#›</a:t>
            </a:fld>
            <a:endParaRPr lang="en-US" altLang="en-US"/>
          </a:p>
        </p:txBody>
      </p:sp>
    </p:spTree>
    <p:extLst>
      <p:ext uri="{BB962C8B-B14F-4D97-AF65-F5344CB8AC3E}">
        <p14:creationId xmlns:p14="http://schemas.microsoft.com/office/powerpoint/2010/main" val="301530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D05E88-B28E-441E-9575-24A9361DECD7}" type="datetimeFigureOut">
              <a:rPr lang="en-US"/>
              <a:pPr>
                <a:defRPr/>
              </a:pPr>
              <a:t>4/26/2020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23DB9C-F805-4537-A6F3-4CBE75EBAA27}" type="slidenum">
              <a:rPr lang="en-US" altLang="en-US"/>
              <a:pPr>
                <a:defRPr/>
              </a:pPr>
              <a:t>‹#›</a:t>
            </a:fld>
            <a:endParaRPr lang="en-US" altLang="en-US"/>
          </a:p>
        </p:txBody>
      </p:sp>
    </p:spTree>
    <p:extLst>
      <p:ext uri="{BB962C8B-B14F-4D97-AF65-F5344CB8AC3E}">
        <p14:creationId xmlns:p14="http://schemas.microsoft.com/office/powerpoint/2010/main" val="23003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7CDA4C7-3C22-4731-8EE6-2E76D71C4A26}" type="datetimeFigureOut">
              <a:rPr lang="en-US"/>
              <a:pPr>
                <a:defRPr/>
              </a:pPr>
              <a:t>4/26/2020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4AD81F0-7704-45CB-8508-6D2FDAFBD487}" type="slidenum">
              <a:rPr lang="en-US" altLang="en-US"/>
              <a:pPr>
                <a:defRPr/>
              </a:pPr>
              <a:t>‹#›</a:t>
            </a:fld>
            <a:endParaRPr lang="en-US" altLang="en-US"/>
          </a:p>
        </p:txBody>
      </p:sp>
    </p:spTree>
    <p:extLst>
      <p:ext uri="{BB962C8B-B14F-4D97-AF65-F5344CB8AC3E}">
        <p14:creationId xmlns:p14="http://schemas.microsoft.com/office/powerpoint/2010/main" val="163854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85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cs typeface="Arial" charset="0"/>
              </a:defRPr>
            </a:lvl1pPr>
          </a:lstStyle>
          <a:p>
            <a:pPr>
              <a:defRPr/>
            </a:pPr>
            <a:fld id="{D2843ACB-3787-4D5F-A2FC-370183ADF0DF}" type="datetimeFigureOut">
              <a:rPr lang="en-US"/>
              <a:pPr>
                <a:defRPr/>
              </a:pPr>
              <a:t>4/26/2020</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cs typeface="Arial"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C894F079-2E10-4CC7-86B1-CB4054F663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2" r:id="rId1"/>
    <p:sldLayoutId id="2147484059" r:id="rId2"/>
    <p:sldLayoutId id="2147484063" r:id="rId3"/>
    <p:sldLayoutId id="2147484060" r:id="rId4"/>
    <p:sldLayoutId id="2147484064" r:id="rId5"/>
    <p:sldLayoutId id="2147484061" r:id="rId6"/>
    <p:sldLayoutId id="2147484065" r:id="rId7"/>
    <p:sldLayoutId id="2147484066" r:id="rId8"/>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Roman Civilization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smtClean="0"/>
              <a:t>The Life of the Patricians </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00088"/>
            <a:ext cx="7162800" cy="615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smtClean="0">
                <a:solidFill>
                  <a:schemeClr val="tx1"/>
                </a:solidFill>
              </a:rPr>
              <a:t>The Culture of Ancient Rome</a:t>
            </a:r>
            <a:endParaRPr lang="en-US" altLang="en-US" smtClean="0"/>
          </a:p>
        </p:txBody>
      </p:sp>
      <p:sp>
        <p:nvSpPr>
          <p:cNvPr id="20483" name="Rectangle 6"/>
          <p:cNvSpPr>
            <a:spLocks noChangeArrowheads="1"/>
          </p:cNvSpPr>
          <p:nvPr/>
        </p:nvSpPr>
        <p:spPr bwMode="auto">
          <a:xfrm>
            <a:off x="0" y="762000"/>
            <a:ext cx="914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900"/>
              <a:t>Society was divided among 3 major groups:</a:t>
            </a:r>
          </a:p>
        </p:txBody>
      </p:sp>
      <p:sp>
        <p:nvSpPr>
          <p:cNvPr id="20484" name="Rectangle 11"/>
          <p:cNvSpPr>
            <a:spLocks noChangeArrowheads="1"/>
          </p:cNvSpPr>
          <p:nvPr/>
        </p:nvSpPr>
        <p:spPr bwMode="auto">
          <a:xfrm>
            <a:off x="304800" y="1524000"/>
            <a:ext cx="86106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altLang="en-US" sz="3600">
                <a:solidFill>
                  <a:srgbClr val="0000CC"/>
                </a:solidFill>
              </a:rPr>
              <a:t>Most people were commoners, called </a:t>
            </a:r>
            <a:r>
              <a:rPr lang="en-US" altLang="en-US" sz="3600" u="sng">
                <a:solidFill>
                  <a:srgbClr val="0000CC"/>
                </a:solidFill>
              </a:rPr>
              <a:t>plebeians</a:t>
            </a:r>
            <a:r>
              <a:rPr lang="en-US" altLang="en-US" sz="3600">
                <a:solidFill>
                  <a:srgbClr val="0000CC"/>
                </a:solidFill>
              </a:rPr>
              <a:t>, who were farmers, shopkeepers, or peasants; </a:t>
            </a:r>
            <a:br>
              <a:rPr lang="en-US" altLang="en-US" sz="3600">
                <a:solidFill>
                  <a:srgbClr val="0000CC"/>
                </a:solidFill>
              </a:rPr>
            </a:br>
            <a:r>
              <a:rPr lang="en-US" altLang="en-US" sz="3600">
                <a:solidFill>
                  <a:srgbClr val="0000CC"/>
                </a:solidFill>
              </a:rPr>
              <a:t>Plebeians paid </a:t>
            </a:r>
            <a:br>
              <a:rPr lang="en-US" altLang="en-US" sz="3600">
                <a:solidFill>
                  <a:srgbClr val="0000CC"/>
                </a:solidFill>
              </a:rPr>
            </a:br>
            <a:r>
              <a:rPr lang="en-US" altLang="en-US" sz="3600">
                <a:solidFill>
                  <a:srgbClr val="0000CC"/>
                </a:solidFill>
              </a:rPr>
              <a:t>the majority of </a:t>
            </a:r>
            <a:br>
              <a:rPr lang="en-US" altLang="en-US" sz="3600">
                <a:solidFill>
                  <a:srgbClr val="0000CC"/>
                </a:solidFill>
              </a:rPr>
            </a:br>
            <a:r>
              <a:rPr lang="en-US" altLang="en-US" sz="3600">
                <a:solidFill>
                  <a:srgbClr val="0000CC"/>
                </a:solidFill>
              </a:rPr>
              <a:t>taxes (made up </a:t>
            </a:r>
            <a:br>
              <a:rPr lang="en-US" altLang="en-US" sz="3600">
                <a:solidFill>
                  <a:srgbClr val="0000CC"/>
                </a:solidFill>
              </a:rPr>
            </a:br>
            <a:r>
              <a:rPr lang="en-US" altLang="en-US" sz="3600">
                <a:solidFill>
                  <a:srgbClr val="0000CC"/>
                </a:solidFill>
              </a:rPr>
              <a:t>95% of Roman </a:t>
            </a:r>
            <a:br>
              <a:rPr lang="en-US" altLang="en-US" sz="3600">
                <a:solidFill>
                  <a:srgbClr val="0000CC"/>
                </a:solidFill>
              </a:rPr>
            </a:br>
            <a:r>
              <a:rPr lang="en-US" altLang="en-US" sz="3600">
                <a:solidFill>
                  <a:srgbClr val="0000CC"/>
                </a:solidFill>
              </a:rPr>
              <a:t>citizens) </a:t>
            </a:r>
          </a:p>
        </p:txBody>
      </p:sp>
      <p:pic>
        <p:nvPicPr>
          <p:cNvPr id="20485" name="Picture 5" descr="plebe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2590800"/>
            <a:ext cx="5803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smtClean="0"/>
              <a:t>The Life of the Plebeians</a:t>
            </a:r>
          </a:p>
        </p:txBody>
      </p:sp>
      <p:pic>
        <p:nvPicPr>
          <p:cNvPr id="21507" name="Picture 5" descr="dailyli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6350"/>
            <a:ext cx="430053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dailylif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695325"/>
            <a:ext cx="44704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0" y="2438400"/>
            <a:ext cx="1752600" cy="3262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In ancient Rome, there were great differences between the lives of rich and poor. The poor lived in the dirtiest, noisiest, most crowded parts of the city. Their houses were poorly constructed ,four and five storey apartment buildings that usually lacked heat, water, and a kitchen. The rooms of the poor had little furniture perhaps only a chair or stool and a bed. Few poor children learned to read or write</a:t>
            </a:r>
            <a:r>
              <a:rPr lang="en-GB" altLang="en-US" sz="1400"/>
              <a:t>. </a:t>
            </a:r>
          </a:p>
        </p:txBody>
      </p:sp>
      <p:sp>
        <p:nvSpPr>
          <p:cNvPr id="21510" name="TextBox 5"/>
          <p:cNvSpPr txBox="1">
            <a:spLocks noChangeArrowheads="1"/>
          </p:cNvSpPr>
          <p:nvPr/>
        </p:nvSpPr>
        <p:spPr bwMode="auto">
          <a:xfrm>
            <a:off x="0" y="5903913"/>
            <a:ext cx="19050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In the streets children pushed hoops, Flew kites and played games like blind man’s bluff.</a:t>
            </a:r>
          </a:p>
        </p:txBody>
      </p:sp>
      <p:sp>
        <p:nvSpPr>
          <p:cNvPr id="21511" name="TextBox 6"/>
          <p:cNvSpPr txBox="1">
            <a:spLocks noChangeArrowheads="1"/>
          </p:cNvSpPr>
          <p:nvPr/>
        </p:nvSpPr>
        <p:spPr bwMode="auto">
          <a:xfrm>
            <a:off x="1828800" y="2971800"/>
            <a:ext cx="1752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Long before people ordered Big Macs, Roman were eating fast food. Because their apartments had no kitchen , the poor ate cooked meats and other hot foods at stalls or they bought cooked food to take home. Others cooked in small stoves in the street</a:t>
            </a:r>
          </a:p>
        </p:txBody>
      </p:sp>
      <p:sp>
        <p:nvSpPr>
          <p:cNvPr id="21512" name="TextBox 7"/>
          <p:cNvSpPr txBox="1">
            <a:spLocks noChangeArrowheads="1"/>
          </p:cNvSpPr>
          <p:nvPr/>
        </p:nvSpPr>
        <p:spPr bwMode="auto">
          <a:xfrm>
            <a:off x="2057400" y="1295400"/>
            <a:ext cx="2057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Shortly after the birth , a new baby was placed at the father feet .It was not accepted in the family until the father picked it up and held in its arms</a:t>
            </a:r>
          </a:p>
        </p:txBody>
      </p:sp>
      <p:sp>
        <p:nvSpPr>
          <p:cNvPr id="21513" name="TextBox 8"/>
          <p:cNvSpPr txBox="1">
            <a:spLocks noChangeArrowheads="1"/>
          </p:cNvSpPr>
          <p:nvPr/>
        </p:nvSpPr>
        <p:spPr bwMode="auto">
          <a:xfrm>
            <a:off x="3657600" y="3048000"/>
            <a:ext cx="1371600" cy="1416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Poorest of all were slaves like this young boy. Many slaves were captured in battle during Roman conquests</a:t>
            </a:r>
            <a:r>
              <a:rPr lang="en-GB" altLang="en-US" sz="1400"/>
              <a:t>.</a:t>
            </a:r>
          </a:p>
        </p:txBody>
      </p:sp>
      <p:sp>
        <p:nvSpPr>
          <p:cNvPr id="21514" name="TextBox 9"/>
          <p:cNvSpPr txBox="1">
            <a:spLocks noChangeArrowheads="1"/>
          </p:cNvSpPr>
          <p:nvPr/>
        </p:nvSpPr>
        <p:spPr bwMode="auto">
          <a:xfrm>
            <a:off x="4876800" y="762000"/>
            <a:ext cx="12192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Walking down a Roman street could be messy. Apartment dwellers emptied all kinds of garbage out of their window.</a:t>
            </a:r>
          </a:p>
        </p:txBody>
      </p:sp>
      <p:sp>
        <p:nvSpPr>
          <p:cNvPr id="21515" name="TextBox 10"/>
          <p:cNvSpPr txBox="1">
            <a:spLocks noChangeArrowheads="1"/>
          </p:cNvSpPr>
          <p:nvPr/>
        </p:nvSpPr>
        <p:spPr bwMode="auto">
          <a:xfrm>
            <a:off x="6248400" y="685800"/>
            <a:ext cx="1676400" cy="31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400"/>
              <a:t>By 100 A.D. Rome had over 45,000 blocks of apartment buildings. It was dangerous living in these tall ,narrow buildings. Most were so poorly made that they often collapsed. Walls cracked or roofs fell in . Fire was a constant danger. </a:t>
            </a:r>
          </a:p>
        </p:txBody>
      </p:sp>
      <p:sp>
        <p:nvSpPr>
          <p:cNvPr id="21516" name="TextBox 11"/>
          <p:cNvSpPr txBox="1">
            <a:spLocks noChangeArrowheads="1"/>
          </p:cNvSpPr>
          <p:nvPr/>
        </p:nvSpPr>
        <p:spPr bwMode="auto">
          <a:xfrm>
            <a:off x="7962900" y="762000"/>
            <a:ext cx="1181100" cy="2246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400"/>
              <a:t>At nine days old babies received this charm called a “bulla” which was worn around the neck to chase away evil spirits</a:t>
            </a:r>
          </a:p>
        </p:txBody>
      </p:sp>
      <p:sp>
        <p:nvSpPr>
          <p:cNvPr id="21517" name="TextBox 12"/>
          <p:cNvSpPr txBox="1">
            <a:spLocks noChangeArrowheads="1"/>
          </p:cNvSpPr>
          <p:nvPr/>
        </p:nvSpPr>
        <p:spPr bwMode="auto">
          <a:xfrm>
            <a:off x="8001000" y="3733800"/>
            <a:ext cx="1143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Roman children like to play with dolls. This wooden dolls arms and legs move</a:t>
            </a:r>
          </a:p>
        </p:txBody>
      </p:sp>
      <p:sp>
        <p:nvSpPr>
          <p:cNvPr id="21518" name="TextBox 13"/>
          <p:cNvSpPr txBox="1">
            <a:spLocks noChangeArrowheads="1"/>
          </p:cNvSpPr>
          <p:nvPr/>
        </p:nvSpPr>
        <p:spPr bwMode="auto">
          <a:xfrm>
            <a:off x="5257800" y="5657850"/>
            <a:ext cx="1676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1200"/>
              <a:t>Only the rich had private water supplies or indoor plumbing .Most Romans collected water from public fountains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dirty="0" smtClean="0">
                <a:solidFill>
                  <a:schemeClr val="tx1"/>
                </a:solidFill>
              </a:rPr>
              <a:t>The Culture of Ancient Rome</a:t>
            </a:r>
            <a:endParaRPr lang="en-US" altLang="en-US" dirty="0" smtClean="0"/>
          </a:p>
        </p:txBody>
      </p:sp>
      <p:sp>
        <p:nvSpPr>
          <p:cNvPr id="23555" name="Rectangle 6"/>
          <p:cNvSpPr>
            <a:spLocks noChangeArrowheads="1"/>
          </p:cNvSpPr>
          <p:nvPr/>
        </p:nvSpPr>
        <p:spPr bwMode="auto">
          <a:xfrm>
            <a:off x="0" y="762000"/>
            <a:ext cx="914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900"/>
              <a:t>Society was divided among 3 major groups:</a:t>
            </a:r>
          </a:p>
        </p:txBody>
      </p:sp>
      <p:sp>
        <p:nvSpPr>
          <p:cNvPr id="23556" name="Rectangle 11"/>
          <p:cNvSpPr>
            <a:spLocks noChangeArrowheads="1"/>
          </p:cNvSpPr>
          <p:nvPr/>
        </p:nvSpPr>
        <p:spPr bwMode="auto">
          <a:xfrm>
            <a:off x="0" y="1600200"/>
            <a:ext cx="487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solidFill>
                  <a:srgbClr val="7030A0"/>
                </a:solidFill>
              </a:rPr>
              <a:t>At the bottom of society were slaves &amp; other </a:t>
            </a:r>
            <a:br>
              <a:rPr lang="en-US" altLang="en-US" sz="3600">
                <a:solidFill>
                  <a:srgbClr val="7030A0"/>
                </a:solidFill>
              </a:rPr>
            </a:br>
            <a:r>
              <a:rPr lang="en-US" altLang="en-US" sz="3600">
                <a:solidFill>
                  <a:srgbClr val="7030A0"/>
                </a:solidFill>
              </a:rPr>
              <a:t>non-Roman citizens</a:t>
            </a:r>
          </a:p>
        </p:txBody>
      </p:sp>
      <p:pic>
        <p:nvPicPr>
          <p:cNvPr id="23557" name="Picture 5" descr="romem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352800"/>
            <a:ext cx="91471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romemin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04938"/>
            <a:ext cx="42672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3505200" cy="6858000"/>
          </a:xfrm>
        </p:spPr>
        <p:txBody>
          <a:bodyPr/>
          <a:lstStyle/>
          <a:p>
            <a:pPr eaLnBrk="1" fontAlgn="auto" hangingPunct="1">
              <a:lnSpc>
                <a:spcPct val="85000"/>
              </a:lnSpc>
              <a:spcAft>
                <a:spcPts val="0"/>
              </a:spcAft>
              <a:defRPr/>
            </a:pPr>
            <a:r>
              <a:rPr lang="en-US" altLang="en-US" dirty="0" smtClean="0">
                <a:solidFill>
                  <a:schemeClr val="tx1"/>
                </a:solidFill>
              </a:rPr>
              <a:t/>
            </a:r>
            <a:br>
              <a:rPr lang="en-US" altLang="en-US" dirty="0" smtClean="0">
                <a:solidFill>
                  <a:schemeClr val="tx1"/>
                </a:solidFill>
              </a:rPr>
            </a:br>
            <a:r>
              <a:rPr lang="en-US" altLang="en-US" sz="1400" dirty="0" smtClean="0">
                <a:solidFill>
                  <a:schemeClr val="tx1"/>
                </a:solidFill>
              </a:rPr>
              <a:t/>
            </a:r>
            <a:br>
              <a:rPr lang="en-US" altLang="en-US" sz="1400" dirty="0" smtClean="0">
                <a:solidFill>
                  <a:schemeClr val="tx1"/>
                </a:solidFill>
              </a:rPr>
            </a:br>
            <a:r>
              <a:rPr lang="en-US" altLang="en-US" dirty="0" smtClean="0">
                <a:solidFill>
                  <a:schemeClr val="tx1"/>
                </a:solidFill>
              </a:rPr>
              <a:t> Based upon this image, what was Roman government like? </a:t>
            </a:r>
          </a:p>
        </p:txBody>
      </p:sp>
      <p:pic>
        <p:nvPicPr>
          <p:cNvPr id="24579" name="Picture 8" descr="RomanGov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80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838200"/>
          </a:xfrm>
        </p:spPr>
        <p:txBody>
          <a:bodyPr/>
          <a:lstStyle/>
          <a:p>
            <a:pPr eaLnBrk="1" fontAlgn="auto" hangingPunct="1">
              <a:spcAft>
                <a:spcPts val="0"/>
              </a:spcAft>
              <a:defRPr/>
            </a:pPr>
            <a:r>
              <a:rPr lang="en-US" altLang="en-US" dirty="0" smtClean="0"/>
              <a:t>The Government of Ancient Rome </a:t>
            </a:r>
          </a:p>
        </p:txBody>
      </p:sp>
      <p:pic>
        <p:nvPicPr>
          <p:cNvPr id="25603" name="Picture 8" descr="Roman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480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9"/>
          <p:cNvSpPr>
            <a:spLocks noChangeArrowheads="1"/>
          </p:cNvSpPr>
          <p:nvPr/>
        </p:nvSpPr>
        <p:spPr bwMode="auto">
          <a:xfrm>
            <a:off x="0" y="1419225"/>
            <a:ext cx="47244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t>Rome was originally ruled by kings, but in 509 B.C. the Romans created a </a:t>
            </a:r>
            <a:r>
              <a:rPr lang="en-US" altLang="en-US" sz="3600" u="sng"/>
              <a:t>republic</a:t>
            </a:r>
          </a:p>
        </p:txBody>
      </p:sp>
      <p:sp>
        <p:nvSpPr>
          <p:cNvPr id="25605" name="Rectangle 10"/>
          <p:cNvSpPr>
            <a:spLocks noChangeArrowheads="1"/>
          </p:cNvSpPr>
          <p:nvPr/>
        </p:nvSpPr>
        <p:spPr bwMode="auto">
          <a:xfrm>
            <a:off x="0" y="3705225"/>
            <a:ext cx="4724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solidFill>
                  <a:srgbClr val="C00000"/>
                </a:solidFill>
              </a:rPr>
              <a:t>A republic is a form </a:t>
            </a:r>
            <a:br>
              <a:rPr lang="en-US" altLang="en-US" sz="3600">
                <a:solidFill>
                  <a:srgbClr val="C00000"/>
                </a:solidFill>
              </a:rPr>
            </a:br>
            <a:r>
              <a:rPr lang="en-US" altLang="en-US" sz="3600">
                <a:solidFill>
                  <a:srgbClr val="C00000"/>
                </a:solidFill>
              </a:rPr>
              <a:t>of government in which citizens have the power to elect representatives</a:t>
            </a:r>
          </a:p>
          <a:p>
            <a:pPr algn="ctr" eaLnBrk="1" hangingPunct="1">
              <a:lnSpc>
                <a:spcPct val="90000"/>
              </a:lnSpc>
            </a:pPr>
            <a:r>
              <a:rPr lang="en-US" altLang="en-US" sz="3600">
                <a:solidFill>
                  <a:srgbClr val="C00000"/>
                </a:solidFill>
              </a:rPr>
              <a:t>who make laws for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5353050"/>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85000"/>
              </a:lnSpc>
            </a:pPr>
            <a:r>
              <a:rPr lang="en-US" altLang="en-US" sz="3600"/>
              <a:t>The most important feature of the republic </a:t>
            </a:r>
            <a:br>
              <a:rPr lang="en-US" altLang="en-US" sz="3600"/>
            </a:br>
            <a:r>
              <a:rPr lang="en-US" altLang="en-US" sz="3600"/>
              <a:t>was the Senate, whose 300 members were elected by citizens to make laws &amp; taxes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7185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9144000" cy="914400"/>
          </a:xfrm>
        </p:spPr>
        <p:txBody>
          <a:bodyPr/>
          <a:lstStyle/>
          <a:p>
            <a:pPr eaLnBrk="1" fontAlgn="auto" hangingPunct="1">
              <a:spcAft>
                <a:spcPts val="0"/>
              </a:spcAft>
              <a:defRPr/>
            </a:pPr>
            <a:r>
              <a:rPr lang="en-US" altLang="en-US" dirty="0" smtClean="0"/>
              <a:t>The Government of Ancient Rome </a:t>
            </a:r>
          </a:p>
        </p:txBody>
      </p:sp>
      <p:sp>
        <p:nvSpPr>
          <p:cNvPr id="29699" name="Rectangle 9"/>
          <p:cNvSpPr>
            <a:spLocks noChangeArrowheads="1"/>
          </p:cNvSpPr>
          <p:nvPr/>
        </p:nvSpPr>
        <p:spPr bwMode="auto">
          <a:xfrm>
            <a:off x="0" y="995363"/>
            <a:ext cx="4724400" cy="305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t>In 451 B.C., government officials wrote down Rome’s  laws onto the </a:t>
            </a:r>
            <a:r>
              <a:rPr lang="en-US" altLang="en-US" sz="3600" u="sng"/>
              <a:t>Twelve Tables </a:t>
            </a:r>
            <a:r>
              <a:rPr lang="en-US" altLang="en-US" sz="3600"/>
              <a:t>which were hung in the forum for all citizens to see  </a:t>
            </a:r>
            <a:endParaRPr lang="en-US" altLang="en-US" sz="3600" u="sng"/>
          </a:p>
        </p:txBody>
      </p:sp>
      <p:sp>
        <p:nvSpPr>
          <p:cNvPr id="29700" name="Rectangle 5"/>
          <p:cNvSpPr>
            <a:spLocks noChangeArrowheads="1"/>
          </p:cNvSpPr>
          <p:nvPr/>
        </p:nvSpPr>
        <p:spPr bwMode="auto">
          <a:xfrm>
            <a:off x="0" y="4271963"/>
            <a:ext cx="4876800" cy="2066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solidFill>
                  <a:srgbClr val="0000CC"/>
                </a:solidFill>
              </a:rPr>
              <a:t>The </a:t>
            </a:r>
            <a:r>
              <a:rPr lang="en-US" altLang="en-US" sz="3600" u="sng">
                <a:solidFill>
                  <a:srgbClr val="0000CC"/>
                </a:solidFill>
              </a:rPr>
              <a:t>Twelve Tables </a:t>
            </a:r>
            <a:r>
              <a:rPr lang="en-US" altLang="en-US" sz="3600">
                <a:solidFill>
                  <a:srgbClr val="0000CC"/>
                </a:solidFill>
              </a:rPr>
              <a:t>were based on the idea that all citizens had a right to the protection of the law</a:t>
            </a:r>
          </a:p>
        </p:txBody>
      </p:sp>
      <p:pic>
        <p:nvPicPr>
          <p:cNvPr id="29701" name="Picture 3" descr="12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762000"/>
            <a:ext cx="42545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4"/>
          <p:cNvSpPr>
            <a:spLocks noGrp="1"/>
          </p:cNvSpPr>
          <p:nvPr>
            <p:ph type="title"/>
          </p:nvPr>
        </p:nvSpPr>
        <p:spPr>
          <a:xfrm>
            <a:off x="4419600" y="0"/>
            <a:ext cx="4724400" cy="1371600"/>
          </a:xfrm>
        </p:spPr>
        <p:txBody>
          <a:bodyPr/>
          <a:lstStyle/>
          <a:p>
            <a:pPr eaLnBrk="1" fontAlgn="auto" hangingPunct="1">
              <a:spcAft>
                <a:spcPts val="0"/>
              </a:spcAft>
              <a:defRPr/>
            </a:pPr>
            <a:r>
              <a:rPr lang="en-US" altLang="en-US" dirty="0" smtClean="0"/>
              <a:t>The Roman Military</a:t>
            </a:r>
          </a:p>
        </p:txBody>
      </p:sp>
      <p:sp>
        <p:nvSpPr>
          <p:cNvPr id="31747" name="Rectangle 5"/>
          <p:cNvSpPr>
            <a:spLocks noChangeArrowheads="1"/>
          </p:cNvSpPr>
          <p:nvPr/>
        </p:nvSpPr>
        <p:spPr bwMode="auto">
          <a:xfrm>
            <a:off x="4495800" y="1447800"/>
            <a:ext cx="44958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solidFill>
                  <a:srgbClr val="C00000"/>
                </a:solidFill>
              </a:rPr>
              <a:t>Rome was protected by an advanced army that was divided into groups of 5,000 soldiers called </a:t>
            </a:r>
            <a:r>
              <a:rPr lang="en-US" altLang="en-US" sz="3600" u="sng">
                <a:solidFill>
                  <a:srgbClr val="C00000"/>
                </a:solidFill>
              </a:rPr>
              <a:t>legions</a:t>
            </a:r>
            <a:endParaRPr lang="en-US" altLang="en-US" sz="3600">
              <a:solidFill>
                <a:srgbClr val="C00000"/>
              </a:solidFill>
            </a:endParaRPr>
          </a:p>
          <a:p>
            <a:pPr algn="ctr" eaLnBrk="1" hangingPunct="1">
              <a:lnSpc>
                <a:spcPct val="90000"/>
              </a:lnSpc>
            </a:pPr>
            <a:endParaRPr lang="en-US" altLang="en-US"/>
          </a:p>
          <a:p>
            <a:pPr algn="ctr" eaLnBrk="1" hangingPunct="1">
              <a:lnSpc>
                <a:spcPct val="90000"/>
              </a:lnSpc>
            </a:pPr>
            <a:r>
              <a:rPr lang="en-US" altLang="en-US" sz="3600">
                <a:solidFill>
                  <a:srgbClr val="0000CC"/>
                </a:solidFill>
              </a:rPr>
              <a:t>Each legion was divided into smaller groups of 80 men called a </a:t>
            </a:r>
            <a:r>
              <a:rPr lang="en-US" altLang="en-US" sz="3600" u="sng">
                <a:solidFill>
                  <a:srgbClr val="0000CC"/>
                </a:solidFill>
              </a:rPr>
              <a:t>century</a:t>
            </a:r>
          </a:p>
        </p:txBody>
      </p:sp>
      <p:pic>
        <p:nvPicPr>
          <p:cNvPr id="31748" name="Picture 5" descr="soldie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075"/>
            <a:ext cx="44196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0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ular Callout 4"/>
          <p:cNvSpPr>
            <a:spLocks noChangeArrowheads="1"/>
          </p:cNvSpPr>
          <p:nvPr/>
        </p:nvSpPr>
        <p:spPr bwMode="auto">
          <a:xfrm>
            <a:off x="152400" y="152400"/>
            <a:ext cx="5791200" cy="2133600"/>
          </a:xfrm>
          <a:prstGeom prst="wedgeRectCallout">
            <a:avLst>
              <a:gd name="adj1" fmla="val 17681"/>
              <a:gd name="adj2" fmla="val 135787"/>
            </a:avLst>
          </a:prstGeom>
          <a:solidFill>
            <a:srgbClr val="FFCCFF"/>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By the 3</a:t>
            </a:r>
            <a:r>
              <a:rPr lang="en-US" altLang="en-US" sz="3200" baseline="30000"/>
              <a:t>rd</a:t>
            </a:r>
            <a:r>
              <a:rPr lang="en-US" altLang="en-US" sz="3200"/>
              <a:t> century B.C., the Romans conquered the Italian peninsula &amp; began to exert power in the Mediterranean world </a:t>
            </a:r>
          </a:p>
        </p:txBody>
      </p:sp>
      <p:sp>
        <p:nvSpPr>
          <p:cNvPr id="33796" name="Rectangular Callout 7"/>
          <p:cNvSpPr>
            <a:spLocks noChangeArrowheads="1"/>
          </p:cNvSpPr>
          <p:nvPr/>
        </p:nvSpPr>
        <p:spPr bwMode="auto">
          <a:xfrm>
            <a:off x="5181600" y="2209800"/>
            <a:ext cx="3581400" cy="2667000"/>
          </a:xfrm>
          <a:prstGeom prst="wedgeRectCallout">
            <a:avLst>
              <a:gd name="adj1" fmla="val -91222"/>
              <a:gd name="adj2" fmla="val 74880"/>
            </a:avLst>
          </a:prstGeom>
          <a:solidFill>
            <a:srgbClr val="B3B3FF"/>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2800"/>
              <a:t>But, the growth of Rome threatened Carthage, the superpower of the Mediterranean world</a:t>
            </a:r>
          </a:p>
        </p:txBody>
      </p:sp>
      <p:sp>
        <p:nvSpPr>
          <p:cNvPr id="33797" name="AutoShape 6"/>
          <p:cNvSpPr>
            <a:spLocks noChangeArrowheads="1"/>
          </p:cNvSpPr>
          <p:nvPr/>
        </p:nvSpPr>
        <p:spPr bwMode="auto">
          <a:xfrm>
            <a:off x="4724400" y="4152900"/>
            <a:ext cx="4605338" cy="1447800"/>
          </a:xfrm>
          <a:prstGeom prst="wedgeRectCallout">
            <a:avLst>
              <a:gd name="adj1" fmla="val -62792"/>
              <a:gd name="adj2" fmla="val -845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t>Expansion/growth was necessary because</a:t>
            </a:r>
            <a:r>
              <a:rPr lang="en-US" altLang="en-US" sz="2400" b="1"/>
              <a:t>  </a:t>
            </a:r>
            <a:r>
              <a:rPr lang="en-US" altLang="en-US" sz="2400"/>
              <a:t>As Roman population continued to grow, Rome needed more land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9400" y="0"/>
            <a:ext cx="8636000" cy="1143000"/>
          </a:xfrm>
        </p:spPr>
        <p:txBody>
          <a:bodyPr/>
          <a:lstStyle/>
          <a:p>
            <a:pPr eaLnBrk="1" fontAlgn="auto" hangingPunct="1">
              <a:spcAft>
                <a:spcPts val="0"/>
              </a:spcAft>
              <a:defRPr/>
            </a:pPr>
            <a:endParaRPr lang="en-US" altLang="en-US" dirty="0" smtClean="0"/>
          </a:p>
        </p:txBody>
      </p:sp>
      <p:sp>
        <p:nvSpPr>
          <p:cNvPr id="10243" name="Content Placeholder 2"/>
          <p:cNvSpPr>
            <a:spLocks noGrp="1"/>
          </p:cNvSpPr>
          <p:nvPr>
            <p:ph idx="1"/>
          </p:nvPr>
        </p:nvSpPr>
        <p:spPr>
          <a:xfrm>
            <a:off x="0" y="1219200"/>
            <a:ext cx="9144000" cy="5638800"/>
          </a:xfrm>
        </p:spPr>
        <p:txBody>
          <a:bodyPr/>
          <a:lstStyle/>
          <a:p>
            <a:pPr eaLnBrk="1" hangingPunct="1"/>
            <a:endParaRPr lang="en-US"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ular Callout 8"/>
          <p:cNvSpPr>
            <a:spLocks noChangeArrowheads="1"/>
          </p:cNvSpPr>
          <p:nvPr/>
        </p:nvSpPr>
        <p:spPr bwMode="auto">
          <a:xfrm>
            <a:off x="2819400" y="304800"/>
            <a:ext cx="5715000" cy="1295400"/>
          </a:xfrm>
          <a:prstGeom prst="wedgeRectCallout">
            <a:avLst>
              <a:gd name="adj1" fmla="val -67333"/>
              <a:gd name="adj2" fmla="val 148315"/>
            </a:avLst>
          </a:prstGeom>
          <a:solidFill>
            <a:srgbClr val="FFCC99"/>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In addition to Greece, a significant classical civilization was ancient Rome </a:t>
            </a:r>
          </a:p>
        </p:txBody>
      </p:sp>
      <p:sp>
        <p:nvSpPr>
          <p:cNvPr id="10246" name="AutoShape 7"/>
          <p:cNvSpPr>
            <a:spLocks noChangeArrowheads="1"/>
          </p:cNvSpPr>
          <p:nvPr/>
        </p:nvSpPr>
        <p:spPr bwMode="auto">
          <a:xfrm>
            <a:off x="1828800" y="4191000"/>
            <a:ext cx="5791200" cy="1905000"/>
          </a:xfrm>
          <a:prstGeom prst="wedgeRectCallout">
            <a:avLst>
              <a:gd name="adj1" fmla="val -54634"/>
              <a:gd name="adj2" fmla="val -97750"/>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Bef>
                <a:spcPct val="20000"/>
              </a:spcBef>
            </a:pPr>
            <a:endParaRPr lang="en-US" altLang="en-US" sz="3200"/>
          </a:p>
          <a:p>
            <a:pPr eaLnBrk="1" hangingPunct="1">
              <a:lnSpc>
                <a:spcPct val="90000"/>
              </a:lnSpc>
              <a:spcBef>
                <a:spcPct val="20000"/>
              </a:spcBef>
            </a:pPr>
            <a:r>
              <a:rPr lang="en-US" altLang="en-US" sz="3200"/>
              <a:t>Its history from 500 B.C.- 600 A.D is known as the Classical Era.</a:t>
            </a:r>
          </a:p>
          <a:p>
            <a:pPr algn="ctr" eaLnBrk="1" hangingPunct="1"/>
            <a:endParaRPr lang="en-US" alt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map-punic wars 1-2"/>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ular Callout 4"/>
          <p:cNvSpPr>
            <a:spLocks noChangeArrowheads="1"/>
          </p:cNvSpPr>
          <p:nvPr/>
        </p:nvSpPr>
        <p:spPr bwMode="auto">
          <a:xfrm>
            <a:off x="609600" y="5486400"/>
            <a:ext cx="8153400" cy="1295400"/>
          </a:xfrm>
          <a:prstGeom prst="wedgeRectCallout">
            <a:avLst>
              <a:gd name="adj1" fmla="val 12875"/>
              <a:gd name="adj2" fmla="val 1755"/>
            </a:avLst>
          </a:prstGeom>
          <a:solidFill>
            <a:srgbClr val="CCFFCC"/>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In a series of battles known as the </a:t>
            </a:r>
            <a:r>
              <a:rPr lang="en-US" altLang="en-US" sz="3200" u="sng"/>
              <a:t>Punic Wars</a:t>
            </a:r>
            <a:r>
              <a:rPr lang="en-US" altLang="en-US" sz="3200"/>
              <a:t>, </a:t>
            </a:r>
            <a:br>
              <a:rPr lang="en-US" altLang="en-US" sz="3200"/>
            </a:br>
            <a:r>
              <a:rPr lang="en-US" altLang="en-US" sz="3200"/>
              <a:t>Rome defeated Carthage &amp; began the dominant power in the Mediterranean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70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ular Callout 4"/>
          <p:cNvSpPr>
            <a:spLocks noChangeArrowheads="1"/>
          </p:cNvSpPr>
          <p:nvPr/>
        </p:nvSpPr>
        <p:spPr bwMode="auto">
          <a:xfrm>
            <a:off x="76200" y="76200"/>
            <a:ext cx="6858000" cy="1447800"/>
          </a:xfrm>
          <a:prstGeom prst="wedgeRectCallout">
            <a:avLst>
              <a:gd name="adj1" fmla="val -4375"/>
              <a:gd name="adj2" fmla="val 153398"/>
            </a:avLst>
          </a:prstGeom>
          <a:solidFill>
            <a:srgbClr val="CCFFCC"/>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After the Punic Wars, Rome conquered new territories in Northern Europe &amp; gained great wealth </a:t>
            </a:r>
          </a:p>
        </p:txBody>
      </p:sp>
      <p:sp>
        <p:nvSpPr>
          <p:cNvPr id="36868" name="Rectangular Callout 5"/>
          <p:cNvSpPr>
            <a:spLocks noChangeArrowheads="1"/>
          </p:cNvSpPr>
          <p:nvPr/>
        </p:nvSpPr>
        <p:spPr bwMode="auto">
          <a:xfrm>
            <a:off x="3352800" y="1600200"/>
            <a:ext cx="5638800" cy="1371600"/>
          </a:xfrm>
          <a:prstGeom prst="wedgeRectCallout">
            <a:avLst>
              <a:gd name="adj1" fmla="val 4870"/>
              <a:gd name="adj2" fmla="val 12269"/>
            </a:avLst>
          </a:prstGeom>
          <a:solidFill>
            <a:srgbClr val="FFCCFF"/>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One of the generals who led Rome’s expansion was a politician named Julius Caesar </a:t>
            </a:r>
          </a:p>
        </p:txBody>
      </p:sp>
      <p:pic>
        <p:nvPicPr>
          <p:cNvPr id="368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873375"/>
            <a:ext cx="29622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90600"/>
          </a:xfrm>
        </p:spPr>
        <p:txBody>
          <a:bodyPr>
            <a:normAutofit fontScale="90000"/>
          </a:bodyPr>
          <a:lstStyle/>
          <a:p>
            <a:pPr eaLnBrk="1" fontAlgn="auto" hangingPunct="1">
              <a:spcAft>
                <a:spcPts val="0"/>
              </a:spcAft>
              <a:defRPr/>
            </a:pPr>
            <a:r>
              <a:rPr lang="en-US" altLang="en-US" sz="4200" dirty="0" smtClean="0"/>
              <a:t>End of the Republic &amp; Rise of the Empire </a:t>
            </a:r>
          </a:p>
        </p:txBody>
      </p:sp>
      <p:sp>
        <p:nvSpPr>
          <p:cNvPr id="38915" name="Content Placeholder 2"/>
          <p:cNvSpPr>
            <a:spLocks noGrp="1"/>
          </p:cNvSpPr>
          <p:nvPr>
            <p:ph idx="1"/>
          </p:nvPr>
        </p:nvSpPr>
        <p:spPr>
          <a:xfrm>
            <a:off x="0" y="838200"/>
            <a:ext cx="9144000" cy="6019800"/>
          </a:xfrm>
        </p:spPr>
        <p:txBody>
          <a:bodyPr/>
          <a:lstStyle/>
          <a:p>
            <a:pPr eaLnBrk="1" hangingPunct="1">
              <a:lnSpc>
                <a:spcPct val="90000"/>
              </a:lnSpc>
              <a:spcBef>
                <a:spcPct val="0"/>
              </a:spcBef>
            </a:pPr>
            <a:r>
              <a:rPr lang="en-US" altLang="en-US" smtClean="0"/>
              <a:t>Caesar’s death changed Rome:</a:t>
            </a:r>
          </a:p>
          <a:p>
            <a:pPr lvl="1" eaLnBrk="1" hangingPunct="1">
              <a:lnSpc>
                <a:spcPct val="90000"/>
              </a:lnSpc>
              <a:spcBef>
                <a:spcPct val="0"/>
              </a:spcBef>
            </a:pPr>
            <a:r>
              <a:rPr lang="en-US" altLang="en-US" smtClean="0"/>
              <a:t>People no longer trusted the Senate </a:t>
            </a:r>
            <a:br>
              <a:rPr lang="en-US" altLang="en-US" smtClean="0"/>
            </a:br>
            <a:r>
              <a:rPr lang="en-US" altLang="en-US" smtClean="0"/>
              <a:t>to rule Rome &amp; the Roman Republic came to an end &amp; the empire began </a:t>
            </a:r>
          </a:p>
        </p:txBody>
      </p:sp>
      <p:pic>
        <p:nvPicPr>
          <p:cNvPr id="38916" name="Picture 4" descr="timeline-governments of Rome"/>
          <p:cNvPicPr>
            <a:picLocks noChangeAspect="1" noChangeArrowheads="1"/>
          </p:cNvPicPr>
          <p:nvPr/>
        </p:nvPicPr>
        <p:blipFill>
          <a:blip r:embed="rId2">
            <a:extLst>
              <a:ext uri="{28A0092B-C50C-407E-A947-70E740481C1C}">
                <a14:useLocalDpi xmlns:a14="http://schemas.microsoft.com/office/drawing/2010/main" val="0"/>
              </a:ext>
            </a:extLst>
          </a:blip>
          <a:srcRect t="18810" b="11198"/>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143000"/>
          </a:xfrm>
        </p:spPr>
        <p:txBody>
          <a:bodyPr/>
          <a:lstStyle/>
          <a:p>
            <a:pPr eaLnBrk="1" fontAlgn="auto" hangingPunct="1">
              <a:spcAft>
                <a:spcPts val="0"/>
              </a:spcAft>
              <a:defRPr/>
            </a:pPr>
            <a:r>
              <a:rPr lang="en-US" altLang="en-US" dirty="0" smtClean="0"/>
              <a:t>The </a:t>
            </a:r>
            <a:r>
              <a:rPr lang="en-US" altLang="en-US" dirty="0" err="1" smtClean="0"/>
              <a:t>Pax</a:t>
            </a:r>
            <a:r>
              <a:rPr lang="en-US" altLang="en-US" dirty="0" smtClean="0"/>
              <a:t> </a:t>
            </a:r>
            <a:r>
              <a:rPr lang="en-US" altLang="en-US" dirty="0" err="1" smtClean="0"/>
              <a:t>Romana</a:t>
            </a:r>
            <a:r>
              <a:rPr lang="en-US" altLang="en-US" dirty="0" smtClean="0"/>
              <a:t>  </a:t>
            </a:r>
          </a:p>
        </p:txBody>
      </p:sp>
      <p:sp>
        <p:nvSpPr>
          <p:cNvPr id="5" name="Rectangle 3"/>
          <p:cNvSpPr txBox="1">
            <a:spLocks noChangeArrowheads="1"/>
          </p:cNvSpPr>
          <p:nvPr/>
        </p:nvSpPr>
        <p:spPr bwMode="auto">
          <a:xfrm>
            <a:off x="0" y="838200"/>
            <a:ext cx="9144000" cy="2133600"/>
          </a:xfrm>
          <a:prstGeom prst="rect">
            <a:avLst/>
          </a:prstGeom>
          <a:noFill/>
          <a:ln w="9525">
            <a:noFill/>
            <a:miter lim="800000"/>
            <a:headEnd/>
            <a:tailEnd/>
          </a:ln>
        </p:spPr>
        <p:txBody>
          <a:bodyPr/>
          <a:lstStyle/>
          <a:p>
            <a:pPr marL="0" lvl="1" algn="ctr" eaLnBrk="1" hangingPunct="1">
              <a:lnSpc>
                <a:spcPct val="90000"/>
              </a:lnSpc>
              <a:spcBef>
                <a:spcPct val="20000"/>
              </a:spcBef>
              <a:buClr>
                <a:schemeClr val="accent1"/>
              </a:buClr>
              <a:defRPr/>
            </a:pPr>
            <a:r>
              <a:rPr kumimoji="1" lang="en-US" sz="3600" kern="0" dirty="0">
                <a:cs typeface="Calibri" pitchFamily="34" charset="0"/>
              </a:rPr>
              <a:t>Augustus’ 41 year reign marked the beginning of a 207-year era of peace, wealth, &amp; expansion known as the </a:t>
            </a:r>
            <a:r>
              <a:rPr kumimoji="1" lang="en-US" sz="3600" u="sng" kern="0" dirty="0">
                <a:cs typeface="Calibri" pitchFamily="34" charset="0"/>
              </a:rPr>
              <a:t>Pax Romana </a:t>
            </a:r>
            <a:r>
              <a:rPr kumimoji="1" lang="en-US" sz="3600" kern="0" dirty="0">
                <a:cs typeface="Calibri" pitchFamily="34" charset="0"/>
              </a:rPr>
              <a:t>(“the Roman Peace”) from </a:t>
            </a:r>
            <a:r>
              <a:rPr lang="en-US" sz="3600" dirty="0">
                <a:cs typeface="Arial" charset="0"/>
              </a:rPr>
              <a:t>27 B.C. to 180 A.D.</a:t>
            </a:r>
            <a:endParaRPr kumimoji="1" lang="en-US" sz="3600" kern="0" dirty="0">
              <a:cs typeface="Calibri" pitchFamily="34" charset="0"/>
            </a:endParaRPr>
          </a:p>
        </p:txBody>
      </p:sp>
      <p:pic>
        <p:nvPicPr>
          <p:cNvPr id="39940" name="Picture 3" descr="timeline-governments of Rome"/>
          <p:cNvPicPr>
            <a:picLocks noChangeAspect="1" noChangeArrowheads="1"/>
          </p:cNvPicPr>
          <p:nvPr/>
        </p:nvPicPr>
        <p:blipFill>
          <a:blip r:embed="rId2">
            <a:extLst>
              <a:ext uri="{28A0092B-C50C-407E-A947-70E740481C1C}">
                <a14:useLocalDpi xmlns:a14="http://schemas.microsoft.com/office/drawing/2010/main" val="0"/>
              </a:ext>
            </a:extLst>
          </a:blip>
          <a:srcRect t="18810" b="9799"/>
          <a:stretch>
            <a:fillRect/>
          </a:stretch>
        </p:blipFill>
        <p:spPr bwMode="auto">
          <a:xfrm>
            <a:off x="0" y="28194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Oval 5">
            <a:hlinkHover r:id="" action="ppaction://noaction" highlightClick="1"/>
          </p:cNvPr>
          <p:cNvSpPr>
            <a:spLocks noChangeArrowheads="1"/>
          </p:cNvSpPr>
          <p:nvPr/>
        </p:nvSpPr>
        <p:spPr bwMode="auto">
          <a:xfrm>
            <a:off x="5486400" y="4327525"/>
            <a:ext cx="1371600" cy="838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8" name="Text Box 6">
            <a:hlinkHover r:id="" action="ppaction://noaction" highlightClick="1"/>
          </p:cNvPr>
          <p:cNvSpPr txBox="1">
            <a:spLocks noChangeArrowheads="1"/>
          </p:cNvSpPr>
          <p:nvPr/>
        </p:nvSpPr>
        <p:spPr bwMode="auto">
          <a:xfrm>
            <a:off x="5029200" y="6003925"/>
            <a:ext cx="3352800" cy="701675"/>
          </a:xfrm>
          <a:prstGeom prst="rect">
            <a:avLst/>
          </a:prstGeom>
          <a:noFill/>
          <a:ln w="9525">
            <a:noFill/>
            <a:miter lim="800000"/>
            <a:headEnd/>
            <a:tailEnd/>
          </a:ln>
          <a:effectLst/>
        </p:spPr>
        <p:txBody>
          <a:bodyPr>
            <a:spAutoFit/>
          </a:bodyPr>
          <a:lstStyle/>
          <a:p>
            <a:pPr>
              <a:spcBef>
                <a:spcPct val="50000"/>
              </a:spcBef>
              <a:defRPr/>
            </a:pPr>
            <a:r>
              <a:rPr lang="en-US" sz="4000" dirty="0">
                <a:solidFill>
                  <a:srgbClr val="0000FF"/>
                </a:solidFill>
                <a:effectLst>
                  <a:outerShdw blurRad="38100" dist="38100" dir="2700000" algn="tl">
                    <a:srgbClr val="C0C0C0"/>
                  </a:outerShdw>
                </a:effectLst>
                <a:cs typeface="+mn-cs"/>
              </a:rPr>
              <a:t>Pax Romana</a:t>
            </a:r>
          </a:p>
        </p:txBody>
      </p:sp>
      <p:sp>
        <p:nvSpPr>
          <p:cNvPr id="39943" name="Line 7"/>
          <p:cNvSpPr>
            <a:spLocks noChangeShapeType="1"/>
          </p:cNvSpPr>
          <p:nvPr/>
        </p:nvSpPr>
        <p:spPr bwMode="auto">
          <a:xfrm flipV="1">
            <a:off x="6019800" y="5318125"/>
            <a:ext cx="0" cy="701675"/>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8113"/>
            <a:ext cx="769620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0"/>
            <a:ext cx="798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ular Callout 6"/>
          <p:cNvSpPr>
            <a:spLocks noChangeArrowheads="1"/>
          </p:cNvSpPr>
          <p:nvPr/>
        </p:nvSpPr>
        <p:spPr bwMode="auto">
          <a:xfrm>
            <a:off x="0" y="76200"/>
            <a:ext cx="5638800" cy="1371600"/>
          </a:xfrm>
          <a:prstGeom prst="wedgeRectCallout">
            <a:avLst>
              <a:gd name="adj1" fmla="val 4352"/>
              <a:gd name="adj2" fmla="val 137306"/>
            </a:avLst>
          </a:prstGeom>
          <a:solidFill>
            <a:srgbClr val="FFCCFF"/>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During the Pax Romana, the empire expanded to its height &amp; brought great wealth to Rome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98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ular Callout 6"/>
          <p:cNvSpPr>
            <a:spLocks noChangeArrowheads="1"/>
          </p:cNvSpPr>
          <p:nvPr/>
        </p:nvSpPr>
        <p:spPr bwMode="auto">
          <a:xfrm>
            <a:off x="457200" y="0"/>
            <a:ext cx="8305800" cy="1371600"/>
          </a:xfrm>
          <a:prstGeom prst="wedgeRectCallout">
            <a:avLst>
              <a:gd name="adj1" fmla="val 3699"/>
              <a:gd name="adj2" fmla="val 18556"/>
            </a:avLst>
          </a:prstGeom>
          <a:solidFill>
            <a:srgbClr val="CCFFCC"/>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200"/>
              <a:t>The Pax Romana became the “golden age” of Rome as emperors like Augustus built roads &amp; </a:t>
            </a:r>
            <a:br>
              <a:rPr lang="en-US" altLang="en-US" sz="3200"/>
            </a:br>
            <a:r>
              <a:rPr lang="en-US" altLang="en-US" sz="3200"/>
              <a:t>a merit-based bureaucracy to rule the empire </a:t>
            </a:r>
          </a:p>
        </p:txBody>
      </p:sp>
      <p:pic>
        <p:nvPicPr>
          <p:cNvPr id="43012" name="Picture 18" descr="r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7950"/>
            <a:ext cx="9144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road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6400"/>
            <a:ext cx="9144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11"/>
          <p:cNvSpPr txBox="1">
            <a:spLocks noChangeArrowheads="1"/>
          </p:cNvSpPr>
          <p:nvPr/>
        </p:nvSpPr>
        <p:spPr bwMode="auto">
          <a:xfrm>
            <a:off x="0" y="5435600"/>
            <a:ext cx="70104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t>Roman aqueducts brought water to cities </a:t>
            </a:r>
          </a:p>
        </p:txBody>
      </p:sp>
      <p:pic>
        <p:nvPicPr>
          <p:cNvPr id="43016" name="Picture 4" descr="aq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371600"/>
            <a:ext cx="4281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76200" y="109538"/>
            <a:ext cx="9144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600"/>
              <a:t>Roman architects used new styles like </a:t>
            </a:r>
            <a:br>
              <a:rPr lang="en-US" altLang="en-US" sz="3600"/>
            </a:br>
            <a:r>
              <a:rPr lang="en-US" altLang="en-US" sz="3600"/>
              <a:t>domes &amp; concrete to beautify cities </a:t>
            </a:r>
          </a:p>
        </p:txBody>
      </p:sp>
      <p:pic>
        <p:nvPicPr>
          <p:cNvPr id="45059" name="Picture 5" descr="foru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pantheon"/>
          <p:cNvPicPr>
            <a:picLocks noChangeAspect="1" noChangeArrowheads="1"/>
          </p:cNvPicPr>
          <p:nvPr/>
        </p:nvPicPr>
        <p:blipFill>
          <a:blip r:embed="rId3">
            <a:extLst>
              <a:ext uri="{28A0092B-C50C-407E-A947-70E740481C1C}">
                <a14:useLocalDpi xmlns:a14="http://schemas.microsoft.com/office/drawing/2010/main" val="0"/>
              </a:ext>
            </a:extLst>
          </a:blip>
          <a:srcRect t="5556" b="8771"/>
          <a:stretch>
            <a:fillRect/>
          </a:stretch>
        </p:blipFill>
        <p:spPr bwMode="auto">
          <a:xfrm>
            <a:off x="0" y="1185863"/>
            <a:ext cx="91440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eaLnBrk="1" fontAlgn="auto" hangingPunct="1">
              <a:spcAft>
                <a:spcPts val="0"/>
              </a:spcAft>
              <a:defRPr/>
            </a:pPr>
            <a:r>
              <a:rPr lang="en-US" sz="3500" dirty="0" smtClean="0">
                <a:solidFill>
                  <a:schemeClr val="tx1">
                    <a:lumMod val="95000"/>
                    <a:lumOff val="5000"/>
                  </a:schemeClr>
                </a:solidFill>
              </a:rPr>
              <a:t>Emperors built arenas &amp; used chariot races, gladiator events, &amp; theater to entertain the poor </a:t>
            </a:r>
            <a:endParaRPr lang="en-US" sz="3500" dirty="0">
              <a:solidFill>
                <a:schemeClr val="tx1">
                  <a:lumMod val="95000"/>
                  <a:lumOff val="5000"/>
                </a:schemeClr>
              </a:solidFill>
            </a:endParaRPr>
          </a:p>
        </p:txBody>
      </p:sp>
      <p:pic>
        <p:nvPicPr>
          <p:cNvPr id="46083" name="Picture 5" descr="colli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1638"/>
            <a:ext cx="914400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2362200" y="6211888"/>
            <a:ext cx="4267200" cy="646112"/>
          </a:xfrm>
          <a:prstGeom prst="rect">
            <a:avLst/>
          </a:prstGeom>
          <a:solidFill>
            <a:srgbClr val="FFFFFF"/>
          </a:solidFill>
          <a:ln w="9525">
            <a:noFill/>
            <a:miter lim="800000"/>
            <a:headEnd/>
            <a:tailEnd/>
          </a:ln>
          <a:effectLst/>
        </p:spPr>
        <p:txBody>
          <a:bodyPr>
            <a:spAutoFit/>
          </a:bodyPr>
          <a:lstStyle/>
          <a:p>
            <a:pPr algn="ctr">
              <a:spcBef>
                <a:spcPct val="50000"/>
              </a:spcBef>
              <a:defRPr/>
            </a:pPr>
            <a:r>
              <a:rPr lang="en-US" sz="3600" dirty="0">
                <a:cs typeface="+mn-cs"/>
              </a:rPr>
              <a:t>The Roman Coliseum </a:t>
            </a:r>
          </a:p>
        </p:txBody>
      </p:sp>
      <p:pic>
        <p:nvPicPr>
          <p:cNvPr id="46085" name="Picture 2" descr="gladiator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2875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RomanT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75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ippodrome race"/>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0" y="5334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1297" t="17206" r="22221" b="5730"/>
          <a:stretch>
            <a:fillRect/>
          </a:stretch>
        </p:blipFill>
        <p:spPr>
          <a:xfrm>
            <a:off x="152400" y="381000"/>
            <a:ext cx="8899525" cy="685641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CITY PLANNING </a:t>
            </a:r>
            <a:endParaRPr lang="en-US" dirty="0"/>
          </a:p>
        </p:txBody>
      </p:sp>
      <p:sp>
        <p:nvSpPr>
          <p:cNvPr id="49155" name="Content Placeholder 2"/>
          <p:cNvSpPr>
            <a:spLocks noGrp="1"/>
          </p:cNvSpPr>
          <p:nvPr>
            <p:ph idx="1"/>
          </p:nvPr>
        </p:nvSpPr>
        <p:spPr/>
        <p:txBody>
          <a:bodyPr/>
          <a:lstStyle/>
          <a:p>
            <a:pPr algn="just"/>
            <a:r>
              <a:rPr lang="en-US" altLang="en-US" smtClean="0"/>
              <a:t>Planning factors were decided long ago, beginning with Rome’s establishment near the Tiber River and Alban Hills around 753 BC.  </a:t>
            </a:r>
          </a:p>
          <a:p>
            <a:pPr algn="just"/>
            <a:r>
              <a:rPr lang="en-US" altLang="en-US" smtClean="0"/>
              <a:t>This site offered many benefits as the river was a natural border, it flowed through the city offering water, transport, and sewage disposal, and the hills gave a safe defensive position.  </a:t>
            </a:r>
          </a:p>
          <a:p>
            <a:pPr algn="just"/>
            <a:r>
              <a:rPr lang="en-US" altLang="en-US" smtClean="0"/>
              <a:t>The basic city plan consisted of a central forum with city services, surrounded by a compact grid of streets and wrapped in a wall for defense.   The wall was also used to mark the city limits and was covered by a Portcullis, or fortified gate at the front of the city.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03" name="Content Placeholder 2"/>
          <p:cNvSpPr>
            <a:spLocks noGrp="1"/>
          </p:cNvSpPr>
          <p:nvPr>
            <p:ph idx="1"/>
          </p:nvPr>
        </p:nvSpPr>
        <p:spPr/>
        <p:txBody>
          <a:bodyPr/>
          <a:lstStyle/>
          <a:p>
            <a:pPr algn="just"/>
            <a:r>
              <a:rPr lang="en-US" altLang="en-US" smtClean="0"/>
              <a:t>They would lay out the streets at right angles, in the form of a square grid. All roads were equal in width and length.</a:t>
            </a:r>
          </a:p>
          <a:p>
            <a:pPr algn="just"/>
            <a:r>
              <a:rPr lang="en-US" altLang="en-US" smtClean="0"/>
              <a:t>Each square marked by four roads was called an insula, the Roman equivalent of a modern city block. Each main road held a gateway with watchtowers. </a:t>
            </a:r>
          </a:p>
          <a:p>
            <a:pPr algn="just"/>
            <a:r>
              <a:rPr lang="en-US" altLang="en-US" smtClean="0"/>
              <a:t>The collapse of Roman civilization saw the end of Roman urban planning.  The Ancient Roman city planning style is still very clear in Modern Rome and it has influenced many towns across Europe and the world.</a:t>
            </a:r>
          </a:p>
          <a:p>
            <a:r>
              <a:rPr lang="en-US" altLang="en-US" smtClean="0"/>
              <a:t/>
            </a:r>
            <a:br>
              <a:rPr lang="en-US" altLang="en-US" smtClean="0"/>
            </a:b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 y="563563"/>
            <a:ext cx="8229600" cy="990600"/>
          </a:xfrm>
        </p:spPr>
        <p:txBody>
          <a:bodyPr/>
          <a:lstStyle/>
          <a:p>
            <a:pPr>
              <a:defRPr/>
            </a:pPr>
            <a:r>
              <a:rPr lang="en-US" dirty="0" smtClean="0"/>
              <a:t>ENVIRONMENTAL FACTORS</a:t>
            </a:r>
            <a:endParaRPr lang="en-US" dirty="0"/>
          </a:p>
        </p:txBody>
      </p:sp>
      <p:sp>
        <p:nvSpPr>
          <p:cNvPr id="4" name="Rectangle 1"/>
          <p:cNvSpPr>
            <a:spLocks noGrp="1" noChangeArrowheads="1"/>
          </p:cNvSpPr>
          <p:nvPr>
            <p:ph idx="1"/>
          </p:nvPr>
        </p:nvSpPr>
        <p:spPr>
          <a:xfrm>
            <a:off x="22225" y="1533525"/>
            <a:ext cx="9121775" cy="4986338"/>
          </a:xfrm>
          <a:extLst/>
        </p:spPr>
        <p:txBody>
          <a:bodyPr anchor="ctr">
            <a:spAutoFit/>
          </a:bodyPr>
          <a:lstStyle/>
          <a:p>
            <a:pPr algn="just">
              <a:spcBef>
                <a:spcPct val="0"/>
              </a:spcBef>
              <a:buClrTx/>
              <a:buSzTx/>
              <a:defRPr/>
            </a:pPr>
            <a:r>
              <a:rPr lang="en-US" altLang="en-US" sz="2000" dirty="0" smtClean="0">
                <a:latin typeface="Lucida Bright" panose="02040602050505020304" pitchFamily="18" charset="0"/>
                <a:cs typeface="Arial" panose="020B0604020202020204" pitchFamily="34" charset="0"/>
              </a:rPr>
              <a:t>Roman's faced everyday problems such as air and water pollution from the sewage, which sat in the streets and the runoff from garbage. Air pollution was affected from the burning of mass amounts of wood for heat and craft workshops.</a:t>
            </a:r>
            <a:r>
              <a:rPr lang="en-US" altLang="en-US" sz="2000" dirty="0" smtClean="0">
                <a:latin typeface="Calibri" panose="020F0502020204030204" pitchFamily="34" charset="0"/>
                <a:cs typeface="Arial" panose="020B0604020202020204" pitchFamily="34" charset="0"/>
              </a:rPr>
              <a:t>  </a:t>
            </a:r>
            <a:r>
              <a:rPr lang="en-US" altLang="en-US" sz="2000" dirty="0" smtClean="0">
                <a:latin typeface="Lucida Bright" panose="02040602050505020304" pitchFamily="18" charset="0"/>
                <a:cs typeface="Arial" panose="020B0604020202020204" pitchFamily="34" charset="0"/>
              </a:rPr>
              <a:t> </a:t>
            </a:r>
            <a:r>
              <a:rPr lang="en-US" altLang="en-US" sz="2000" dirty="0" smtClean="0">
                <a:latin typeface="Calibri" panose="020F0502020204030204" pitchFamily="34" charset="0"/>
                <a:cs typeface="Arial" panose="020B0604020202020204" pitchFamily="34" charset="0"/>
              </a:rPr>
              <a:t> </a:t>
            </a:r>
            <a:r>
              <a:rPr lang="en-US" altLang="en-US" sz="2000" dirty="0" smtClean="0">
                <a:latin typeface="Lucida Bright" panose="02040602050505020304" pitchFamily="18" charset="0"/>
                <a:cs typeface="Arial" panose="020B0604020202020204" pitchFamily="34" charset="0"/>
              </a:rPr>
              <a:t> </a:t>
            </a:r>
            <a:r>
              <a:rPr lang="en-US" altLang="en-US" sz="2000" dirty="0" smtClean="0">
                <a:latin typeface="Calibri" panose="020F0502020204030204" pitchFamily="34" charset="0"/>
                <a:cs typeface="Arial" panose="020B0604020202020204" pitchFamily="34" charset="0"/>
              </a:rPr>
              <a:t> </a:t>
            </a:r>
            <a:r>
              <a:rPr lang="en-US" altLang="en-US" sz="2000" dirty="0" smtClean="0">
                <a:latin typeface="Lucida Bright" panose="02040602050505020304" pitchFamily="18" charset="0"/>
                <a:cs typeface="Arial" panose="020B0604020202020204" pitchFamily="34" charset="0"/>
              </a:rPr>
              <a:t> </a:t>
            </a:r>
            <a:r>
              <a:rPr lang="en-US" altLang="en-US" sz="2000" dirty="0" smtClean="0">
                <a:latin typeface="Calibri" panose="020F0502020204030204" pitchFamily="34" charset="0"/>
                <a:cs typeface="Arial" panose="020B0604020202020204" pitchFamily="34" charset="0"/>
              </a:rPr>
              <a:t> </a:t>
            </a:r>
            <a:r>
              <a:rPr lang="en-US" altLang="en-US" sz="2000" dirty="0" smtClean="0">
                <a:latin typeface="Lucida Bright" panose="02040602050505020304" pitchFamily="18" charset="0"/>
                <a:cs typeface="Arial" panose="020B0604020202020204" pitchFamily="34" charset="0"/>
              </a:rPr>
              <a:t> </a:t>
            </a:r>
            <a:r>
              <a:rPr lang="en-US" altLang="en-US" sz="2000" dirty="0" smtClean="0">
                <a:latin typeface="Calibri" panose="020F0502020204030204" pitchFamily="34" charset="0"/>
                <a:cs typeface="Arial" panose="020B0604020202020204" pitchFamily="34" charset="0"/>
              </a:rPr>
              <a:t> </a:t>
            </a:r>
            <a:endParaRPr lang="en-US" altLang="en-US" sz="2000" dirty="0">
              <a:latin typeface="Lucida Bright" panose="02040602050505020304" pitchFamily="18" charset="0"/>
              <a:cs typeface="Arial" panose="020B0604020202020204" pitchFamily="34" charset="0"/>
            </a:endParaRPr>
          </a:p>
          <a:p>
            <a:pPr algn="just">
              <a:spcBef>
                <a:spcPct val="0"/>
              </a:spcBef>
              <a:buClrTx/>
              <a:buSzTx/>
              <a:defRPr/>
            </a:pPr>
            <a:r>
              <a:rPr lang="en-US" altLang="en-US" sz="2000" dirty="0" smtClean="0">
                <a:latin typeface="Lucida Bright" panose="02040602050505020304" pitchFamily="18" charset="0"/>
                <a:cs typeface="Arial" panose="020B0604020202020204" pitchFamily="34" charset="0"/>
              </a:rPr>
              <a:t>Water and air were public property to all, which allowed many regulations to be made regarding them. These public health programs were superior to most of the empires that followed until modernity.</a:t>
            </a:r>
            <a:r>
              <a:rPr lang="en-US" altLang="en-US" sz="2000" dirty="0" smtClean="0">
                <a:latin typeface="Calibri" panose="020F0502020204030204" pitchFamily="34" charset="0"/>
                <a:cs typeface="Arial" panose="020B0604020202020204" pitchFamily="34" charset="0"/>
              </a:rPr>
              <a:t> </a:t>
            </a:r>
          </a:p>
          <a:p>
            <a:pPr algn="just">
              <a:spcBef>
                <a:spcPct val="0"/>
              </a:spcBef>
              <a:buClrTx/>
              <a:buSzTx/>
              <a:defRPr/>
            </a:pPr>
            <a:r>
              <a:rPr lang="en-US" altLang="en-US" sz="2000" dirty="0" smtClean="0">
                <a:latin typeface="Lucida Bright" panose="02040602050505020304" pitchFamily="18" charset="0"/>
                <a:cs typeface="Arial" panose="020B0604020202020204" pitchFamily="34" charset="0"/>
              </a:rPr>
              <a:t>The Roman Senate passed a law to protect water stored during dry periods so it could be released for street and sewer cleaning.</a:t>
            </a:r>
            <a:r>
              <a:rPr lang="en-US" altLang="en-US" sz="2000" dirty="0" smtClean="0">
                <a:latin typeface="Calibri" panose="020F0502020204030204" pitchFamily="34" charset="0"/>
                <a:cs typeface="Arial" panose="020B0604020202020204" pitchFamily="34" charset="0"/>
              </a:rPr>
              <a:t> </a:t>
            </a:r>
          </a:p>
          <a:p>
            <a:pPr algn="just">
              <a:spcBef>
                <a:spcPct val="0"/>
              </a:spcBef>
              <a:buClrTx/>
              <a:buSzTx/>
              <a:defRPr/>
            </a:pPr>
            <a:r>
              <a:rPr lang="en-US" altLang="en-US" sz="2000" dirty="0" smtClean="0">
                <a:latin typeface="Lucida Bright" panose="02040602050505020304" pitchFamily="18" charset="0"/>
                <a:cs typeface="Arial" panose="020B0604020202020204" pitchFamily="34" charset="0"/>
              </a:rPr>
              <a:t>They constructed sewers to dispose of sewage and aqueducts to bring in fresh water to its parched citizens.</a:t>
            </a:r>
            <a:r>
              <a:rPr lang="en-US" altLang="en-US" sz="2000" dirty="0" smtClean="0">
                <a:latin typeface="Calibri" panose="020F0502020204030204" pitchFamily="34" charset="0"/>
                <a:cs typeface="Arial" panose="020B0604020202020204" pitchFamily="34" charset="0"/>
              </a:rPr>
              <a:t> </a:t>
            </a:r>
          </a:p>
          <a:p>
            <a:pPr marL="0" indent="0" algn="just">
              <a:spcBef>
                <a:spcPct val="0"/>
              </a:spcBef>
              <a:buClrTx/>
              <a:buSzTx/>
              <a:buFont typeface="Arial" charset="0"/>
              <a:buChar char="•"/>
              <a:defRPr/>
            </a:pPr>
            <a:r>
              <a:rPr lang="en-US" altLang="en-US" sz="2000" dirty="0" smtClean="0">
                <a:latin typeface="Lucida Bright" panose="02040602050505020304" pitchFamily="18" charset="0"/>
                <a:cs typeface="Arial" panose="020B0604020202020204" pitchFamily="34" charset="0"/>
              </a:rPr>
              <a:t>The first sewer was built in 500 B.C. Better sewers were built throughout the city since then.</a:t>
            </a:r>
            <a:r>
              <a:rPr lang="en-US" altLang="en-US" sz="2000" dirty="0" smtClean="0">
                <a:latin typeface="Calibri" panose="020F0502020204030204" pitchFamily="34" charset="0"/>
                <a:cs typeface="Arial" panose="020B0604020202020204" pitchFamily="34" charset="0"/>
              </a:rPr>
              <a:t>  </a:t>
            </a:r>
          </a:p>
          <a:p>
            <a:pPr marL="0" indent="0" algn="just">
              <a:spcBef>
                <a:spcPct val="0"/>
              </a:spcBef>
              <a:buClrTx/>
              <a:buSzTx/>
              <a:buFont typeface="Arial" charset="0"/>
              <a:buChar char="•"/>
              <a:defRPr/>
            </a:pPr>
            <a:r>
              <a:rPr lang="en-US" altLang="en-US" sz="2000" dirty="0" smtClean="0">
                <a:latin typeface="Lucida Bright" panose="02040602050505020304" pitchFamily="18" charset="0"/>
                <a:cs typeface="Arial" panose="020B0604020202020204" pitchFamily="34" charset="0"/>
              </a:rPr>
              <a:t>They built hospitals and had physicians attend to the poor masses of people exposed to lead and mercury.</a:t>
            </a:r>
            <a:r>
              <a:rPr lang="en-US" altLang="en-US" sz="2000" dirty="0" smtClean="0">
                <a:latin typeface="Calibri" panose="020F0502020204030204" pitchFamily="34" charset="0"/>
                <a:cs typeface="Arial" panose="020B0604020202020204" pitchFamily="34" charset="0"/>
              </a:rPr>
              <a:t> </a:t>
            </a:r>
          </a:p>
          <a:p>
            <a:pPr marL="0" indent="0">
              <a:spcBef>
                <a:spcPct val="0"/>
              </a:spcBef>
              <a:buClrTx/>
              <a:buSzTx/>
              <a:buFontTx/>
              <a:buNone/>
              <a:defRPr/>
            </a:pPr>
            <a:endParaRPr lang="en-US" altLang="en-US" sz="1800" dirty="0" smtClean="0">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FACTORS</a:t>
            </a:r>
            <a:endParaRPr lang="en-US" dirty="0"/>
          </a:p>
        </p:txBody>
      </p:sp>
      <p:sp>
        <p:nvSpPr>
          <p:cNvPr id="53251" name="Rectangle 1"/>
          <p:cNvSpPr>
            <a:spLocks noGrp="1" noChangeArrowheads="1"/>
          </p:cNvSpPr>
          <p:nvPr>
            <p:ph idx="1"/>
          </p:nvPr>
        </p:nvSpPr>
        <p:spPr>
          <a:xfrm>
            <a:off x="457200" y="1182688"/>
            <a:ext cx="8077200" cy="5940425"/>
          </a:xfrm>
        </p:spPr>
        <p:txBody>
          <a:bodyPr anchor="ctr">
            <a:spAutoFit/>
          </a:bodyPr>
          <a:lstStyle/>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Trade with nearby colonies was vital to the development of Rome. At the height of the Roman Empire the population of Rome was estimated to be around 1 million people.</a:t>
            </a:r>
          </a:p>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In order to sustain the population, trade and commerce became a necessity.</a:t>
            </a:r>
          </a:p>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The Roman Empire traded by land and by sea </a:t>
            </a:r>
          </a:p>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Their sea routes spanned throughout the Mediterranean and the Black Sea.</a:t>
            </a:r>
          </a:p>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Rome’s main trading partners were Spain, France, the Middle East, and North Africa </a:t>
            </a:r>
          </a:p>
          <a:p>
            <a:pPr algn="just">
              <a:spcBef>
                <a:spcPct val="0"/>
              </a:spcBef>
              <a:buClrTx/>
              <a:buSzTx/>
              <a:tabLst>
                <a:tab pos="0" algn="l"/>
                <a:tab pos="139700" algn="l"/>
              </a:tabLst>
            </a:pPr>
            <a:r>
              <a:rPr lang="en-US" altLang="en-US" sz="2800" smtClean="0">
                <a:latin typeface="Times New Roman" panose="02020603050405020304" pitchFamily="18" charset="0"/>
                <a:cs typeface="Times New Roman" panose="02020603050405020304" pitchFamily="18" charset="0"/>
              </a:rPr>
              <a:t>Rome imported a variety of goods such as: beef, corn, iron, leather, marble, silk, silver, spices, tin and wine. </a:t>
            </a:r>
          </a:p>
          <a:p>
            <a:pPr algn="just">
              <a:spcBef>
                <a:spcPct val="0"/>
              </a:spcBef>
              <a:buClrTx/>
              <a:buSzTx/>
              <a:tabLst>
                <a:tab pos="0" algn="l"/>
                <a:tab pos="139700" algn="l"/>
              </a:tabLst>
            </a:pPr>
            <a:endParaRPr lang="en-US" altLang="en-US" sz="16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0370" t="15567" r="22221" b="9007"/>
          <a:stretch>
            <a:fillRect/>
          </a:stretch>
        </p:blipFill>
        <p:spPr>
          <a:xfrm>
            <a:off x="14288" y="228600"/>
            <a:ext cx="8936037" cy="6629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762000"/>
          </a:xfrm>
        </p:spPr>
        <p:txBody>
          <a:bodyPr/>
          <a:lstStyle/>
          <a:p>
            <a:pPr eaLnBrk="1" fontAlgn="auto" hangingPunct="1">
              <a:spcAft>
                <a:spcPts val="0"/>
              </a:spcAft>
              <a:defRPr/>
            </a:pPr>
            <a:r>
              <a:rPr lang="en-US" altLang="en-US" dirty="0" smtClean="0">
                <a:solidFill>
                  <a:schemeClr val="tx1"/>
                </a:solidFill>
              </a:rPr>
              <a:t>The Geography of Rome </a:t>
            </a:r>
          </a:p>
        </p:txBody>
      </p:sp>
      <p:pic>
        <p:nvPicPr>
          <p:cNvPr id="13315" name="Picture 7" descr="KISH_04_77"/>
          <p:cNvPicPr>
            <a:picLocks noChangeAspect="1" noChangeArrowheads="1"/>
          </p:cNvPicPr>
          <p:nvPr/>
        </p:nvPicPr>
        <p:blipFill>
          <a:blip r:embed="rId3">
            <a:extLst>
              <a:ext uri="{28A0092B-C50C-407E-A947-70E740481C1C}">
                <a14:useLocalDpi xmlns:a14="http://schemas.microsoft.com/office/drawing/2010/main" val="0"/>
              </a:ext>
            </a:extLst>
          </a:blip>
          <a:srcRect l="2499" t="2521" r="3333" b="14285"/>
          <a:stretch>
            <a:fillRect/>
          </a:stretch>
        </p:blipFill>
        <p:spPr bwMode="auto">
          <a:xfrm>
            <a:off x="0" y="1517650"/>
            <a:ext cx="9144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ular Callout 4"/>
          <p:cNvSpPr>
            <a:spLocks noChangeArrowheads="1"/>
          </p:cNvSpPr>
          <p:nvPr/>
        </p:nvSpPr>
        <p:spPr bwMode="auto">
          <a:xfrm>
            <a:off x="533400" y="685800"/>
            <a:ext cx="8153400" cy="990600"/>
          </a:xfrm>
          <a:prstGeom prst="wedgeRectCallout">
            <a:avLst>
              <a:gd name="adj1" fmla="val 310"/>
              <a:gd name="adj2" fmla="val 275259"/>
            </a:avLst>
          </a:prstGeom>
          <a:solidFill>
            <a:srgbClr val="FFCCFF"/>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600"/>
              <a:t>Rome was located on the headland along the Mediterranean Sea </a:t>
            </a:r>
          </a:p>
        </p:txBody>
      </p:sp>
      <p:sp>
        <p:nvSpPr>
          <p:cNvPr id="13317" name="Rectangular Callout 5"/>
          <p:cNvSpPr>
            <a:spLocks noChangeArrowheads="1"/>
          </p:cNvSpPr>
          <p:nvPr/>
        </p:nvSpPr>
        <p:spPr bwMode="auto">
          <a:xfrm>
            <a:off x="1143000" y="1752600"/>
            <a:ext cx="7010400" cy="990600"/>
          </a:xfrm>
          <a:prstGeom prst="wedgeRectCallout">
            <a:avLst>
              <a:gd name="adj1" fmla="val -3519"/>
              <a:gd name="adj2" fmla="val 164940"/>
            </a:avLst>
          </a:prstGeom>
          <a:solidFill>
            <a:srgbClr val="CCFFCC"/>
          </a:solidFill>
          <a:ln w="28575" algn="ctr">
            <a:solidFill>
              <a:schemeClr val="tx1"/>
            </a:solidFill>
            <a:round/>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5000"/>
              </a:lnSpc>
            </a:pPr>
            <a:r>
              <a:rPr lang="en-US" altLang="en-US" sz="3600"/>
              <a:t>The Romans were influenced by the </a:t>
            </a:r>
            <a:br>
              <a:rPr lang="en-US" altLang="en-US" sz="3600"/>
            </a:br>
            <a:r>
              <a:rPr lang="en-US" altLang="en-US" sz="3600"/>
              <a:t>Greeks.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066800"/>
          </a:xfrm>
        </p:spPr>
        <p:txBody>
          <a:bodyPr/>
          <a:lstStyle/>
          <a:p>
            <a:pPr eaLnBrk="1" fontAlgn="auto" hangingPunct="1">
              <a:spcAft>
                <a:spcPts val="0"/>
              </a:spcAft>
              <a:defRPr/>
            </a:pPr>
            <a:r>
              <a:rPr lang="en-US" altLang="en-US" dirty="0" smtClean="0">
                <a:solidFill>
                  <a:schemeClr val="tx1"/>
                </a:solidFill>
              </a:rPr>
              <a:t>The Culture of Ancient Rome</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9513"/>
            <a:ext cx="31242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OlymN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6000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2971800" y="1049338"/>
            <a:ext cx="6248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85000"/>
              </a:lnSpc>
            </a:pPr>
            <a:r>
              <a:rPr lang="en-US" altLang="en-US" sz="3500"/>
              <a:t>Roman religion was polytheistic  &amp; based on the Greek gods (usually only the names changed)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eaLnBrk="1" fontAlgn="auto" hangingPunct="1">
              <a:spcAft>
                <a:spcPts val="0"/>
              </a:spcAft>
              <a:defRPr/>
            </a:pPr>
            <a:r>
              <a:rPr lang="en-US" altLang="en-US" dirty="0" smtClean="0">
                <a:solidFill>
                  <a:schemeClr val="tx1"/>
                </a:solidFill>
              </a:rPr>
              <a:t>The Culture of Ancient Rome</a:t>
            </a:r>
            <a:endParaRPr lang="en-US" altLang="en-US" dirty="0" smtClean="0"/>
          </a:p>
        </p:txBody>
      </p:sp>
      <p:pic>
        <p:nvPicPr>
          <p:cNvPr id="16387" name="Picture 2" descr="table_of_alphabets_in_latin_greek_phoenicians"/>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3273425" y="1143000"/>
            <a:ext cx="2822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table_of_alphabets_in_latin_greek_phoenicians"/>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6192838" y="1143000"/>
            <a:ext cx="29511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6"/>
          <p:cNvSpPr>
            <a:spLocks noChangeArrowheads="1"/>
          </p:cNvSpPr>
          <p:nvPr/>
        </p:nvSpPr>
        <p:spPr bwMode="auto">
          <a:xfrm>
            <a:off x="0" y="1676400"/>
            <a:ext cx="32004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900"/>
              <a:t>Roman writing was called Latin &amp; was based on Greek writing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dirty="0" smtClean="0">
                <a:solidFill>
                  <a:schemeClr val="tx1"/>
                </a:solidFill>
              </a:rPr>
              <a:t>The Culture of Ancient Rome</a:t>
            </a:r>
            <a:endParaRPr lang="en-US" altLang="en-US" dirty="0" smtClean="0"/>
          </a:p>
        </p:txBody>
      </p:sp>
      <p:sp>
        <p:nvSpPr>
          <p:cNvPr id="17411" name="Rectangle 6"/>
          <p:cNvSpPr>
            <a:spLocks noChangeArrowheads="1"/>
          </p:cNvSpPr>
          <p:nvPr/>
        </p:nvSpPr>
        <p:spPr bwMode="auto">
          <a:xfrm>
            <a:off x="0" y="1155700"/>
            <a:ext cx="4191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900"/>
              <a:t>Roman architecture borrowed heavily from Greek styles</a:t>
            </a:r>
          </a:p>
        </p:txBody>
      </p:sp>
      <p:pic>
        <p:nvPicPr>
          <p:cNvPr id="17412" name="Picture 4" descr="forum temple"/>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4224338" y="3622675"/>
            <a:ext cx="491966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876300"/>
            <a:ext cx="4876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9"/>
          <p:cNvSpPr>
            <a:spLocks noChangeArrowheads="1"/>
          </p:cNvSpPr>
          <p:nvPr/>
        </p:nvSpPr>
        <p:spPr bwMode="auto">
          <a:xfrm>
            <a:off x="0" y="3886200"/>
            <a:ext cx="4191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900"/>
              <a:t>Like Greek agoras, Roman cities had a forum for markets &amp; public gatherings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838200"/>
          </a:xfrm>
        </p:spPr>
        <p:txBody>
          <a:bodyPr/>
          <a:lstStyle/>
          <a:p>
            <a:pPr eaLnBrk="1" fontAlgn="auto" hangingPunct="1">
              <a:spcAft>
                <a:spcPts val="0"/>
              </a:spcAft>
              <a:defRPr/>
            </a:pPr>
            <a:r>
              <a:rPr lang="en-US" altLang="en-US" dirty="0" smtClean="0">
                <a:solidFill>
                  <a:schemeClr val="tx1"/>
                </a:solidFill>
              </a:rPr>
              <a:t>The Culture of Ancient Rome</a:t>
            </a:r>
            <a:endParaRPr lang="en-US" altLang="en-US" dirty="0" smtClean="0"/>
          </a:p>
        </p:txBody>
      </p:sp>
      <p:sp>
        <p:nvSpPr>
          <p:cNvPr id="18435" name="Rectangle 6"/>
          <p:cNvSpPr>
            <a:spLocks noChangeArrowheads="1"/>
          </p:cNvSpPr>
          <p:nvPr/>
        </p:nvSpPr>
        <p:spPr bwMode="auto">
          <a:xfrm>
            <a:off x="0" y="762000"/>
            <a:ext cx="914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altLang="en-US" sz="3900"/>
              <a:t>Society was divided among 3 major groups:</a:t>
            </a:r>
          </a:p>
        </p:txBody>
      </p:sp>
      <p:pic>
        <p:nvPicPr>
          <p:cNvPr id="18436" name="Picture 5" descr="patricia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743200"/>
            <a:ext cx="558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1"/>
          <p:cNvSpPr>
            <a:spLocks noChangeArrowheads="1"/>
          </p:cNvSpPr>
          <p:nvPr/>
        </p:nvSpPr>
        <p:spPr bwMode="auto">
          <a:xfrm>
            <a:off x="304800" y="1524000"/>
            <a:ext cx="8610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n-US" altLang="en-US" sz="3600">
                <a:solidFill>
                  <a:srgbClr val="C00000"/>
                </a:solidFill>
              </a:rPr>
              <a:t>At the top were the nobles, called </a:t>
            </a:r>
            <a:r>
              <a:rPr lang="en-US" altLang="en-US" sz="3600" u="sng">
                <a:solidFill>
                  <a:srgbClr val="C00000"/>
                </a:solidFill>
              </a:rPr>
              <a:t>patricians</a:t>
            </a:r>
            <a:r>
              <a:rPr lang="en-US" altLang="en-US" sz="3600">
                <a:solidFill>
                  <a:srgbClr val="C00000"/>
                </a:solidFill>
              </a:rPr>
              <a:t>, who controlled most of the land &amp; held key military &amp; gov’t positions </a:t>
            </a:r>
            <a:br>
              <a:rPr lang="en-US" altLang="en-US" sz="3600">
                <a:solidFill>
                  <a:srgbClr val="C00000"/>
                </a:solidFill>
              </a:rPr>
            </a:br>
            <a:r>
              <a:rPr lang="en-US" altLang="en-US" sz="3600">
                <a:solidFill>
                  <a:srgbClr val="C00000"/>
                </a:solidFill>
              </a:rPr>
              <a:t>(made up 5% of </a:t>
            </a:r>
            <a:br>
              <a:rPr lang="en-US" altLang="en-US" sz="3600">
                <a:solidFill>
                  <a:srgbClr val="C00000"/>
                </a:solidFill>
              </a:rPr>
            </a:br>
            <a:r>
              <a:rPr lang="en-US" altLang="en-US" sz="3600">
                <a:solidFill>
                  <a:srgbClr val="C00000"/>
                </a:solidFill>
              </a:rPr>
              <a:t>Roman citizens).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3707</TotalTime>
  <Words>1255</Words>
  <Application>Microsoft Office PowerPoint</Application>
  <PresentationFormat>On-screen Show (4:3)</PresentationFormat>
  <Paragraphs>110</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Lucida Bright</vt:lpstr>
      <vt:lpstr>Times New Roman</vt:lpstr>
      <vt:lpstr>Clarity</vt:lpstr>
      <vt:lpstr>Roman Civilization</vt:lpstr>
      <vt:lpstr>PowerPoint Presentation</vt:lpstr>
      <vt:lpstr>PowerPoint Presentation</vt:lpstr>
      <vt:lpstr>PowerPoint Presentation</vt:lpstr>
      <vt:lpstr>The Geography of Rome </vt:lpstr>
      <vt:lpstr>The Culture of Ancient Rome</vt:lpstr>
      <vt:lpstr>The Culture of Ancient Rome</vt:lpstr>
      <vt:lpstr>The Culture of Ancient Rome</vt:lpstr>
      <vt:lpstr>The Culture of Ancient Rome</vt:lpstr>
      <vt:lpstr>The Life of the Patricians </vt:lpstr>
      <vt:lpstr>The Culture of Ancient Rome</vt:lpstr>
      <vt:lpstr>The Life of the Plebeians</vt:lpstr>
      <vt:lpstr>The Culture of Ancient Rome</vt:lpstr>
      <vt:lpstr>   Based upon this image, what was Roman government like? </vt:lpstr>
      <vt:lpstr>The Government of Ancient Rome </vt:lpstr>
      <vt:lpstr>PowerPoint Presentation</vt:lpstr>
      <vt:lpstr>The Government of Ancient Rome </vt:lpstr>
      <vt:lpstr>The Roman Military</vt:lpstr>
      <vt:lpstr>PowerPoint Presentation</vt:lpstr>
      <vt:lpstr>PowerPoint Presentation</vt:lpstr>
      <vt:lpstr>PowerPoint Presentation</vt:lpstr>
      <vt:lpstr>End of the Republic &amp; Rise of the Empire </vt:lpstr>
      <vt:lpstr>The Pax Romana  </vt:lpstr>
      <vt:lpstr>PowerPoint Presentation</vt:lpstr>
      <vt:lpstr>PowerPoint Presentation</vt:lpstr>
      <vt:lpstr>PowerPoint Presentation</vt:lpstr>
      <vt:lpstr>Emperors built arenas &amp; used chariot races, gladiator events, &amp; theater to entertain the poor </vt:lpstr>
      <vt:lpstr>PowerPoint Presentation</vt:lpstr>
      <vt:lpstr>PowerPoint Presentation</vt:lpstr>
      <vt:lpstr>CITY PLANNING </vt:lpstr>
      <vt:lpstr>PowerPoint Presentation</vt:lpstr>
      <vt:lpstr>ENVIRONMENTAL FACTORS</vt:lpstr>
      <vt:lpstr>ECONOMIC FACTORS</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Home</cp:lastModifiedBy>
  <cp:revision>137</cp:revision>
  <cp:lastPrinted>2017-05-03T03:17:04Z</cp:lastPrinted>
  <dcterms:created xsi:type="dcterms:W3CDTF">2010-08-30T19:07:59Z</dcterms:created>
  <dcterms:modified xsi:type="dcterms:W3CDTF">2020-04-26T17:22:54Z</dcterms:modified>
</cp:coreProperties>
</file>